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6" r:id="rId3"/>
    <p:sldMasterId id="2147483664" r:id="rId4"/>
  </p:sldMasterIdLst>
  <p:notesMasterIdLst>
    <p:notesMasterId r:id="rId24"/>
  </p:notesMasterIdLst>
  <p:handoutMasterIdLst>
    <p:handoutMasterId r:id="rId25"/>
  </p:handoutMasterIdLst>
  <p:sldIdLst>
    <p:sldId id="595" r:id="rId5"/>
    <p:sldId id="596" r:id="rId6"/>
    <p:sldId id="588" r:id="rId7"/>
    <p:sldId id="589" r:id="rId8"/>
    <p:sldId id="597" r:id="rId9"/>
    <p:sldId id="593" r:id="rId10"/>
    <p:sldId id="587" r:id="rId11"/>
    <p:sldId id="580" r:id="rId12"/>
    <p:sldId id="601" r:id="rId13"/>
    <p:sldId id="579" r:id="rId14"/>
    <p:sldId id="578" r:id="rId15"/>
    <p:sldId id="598" r:id="rId16"/>
    <p:sldId id="600" r:id="rId17"/>
    <p:sldId id="602" r:id="rId18"/>
    <p:sldId id="603" r:id="rId19"/>
    <p:sldId id="594" r:id="rId20"/>
    <p:sldId id="614" r:id="rId21"/>
    <p:sldId id="585" r:id="rId22"/>
    <p:sldId id="584" r:id="rId23"/>
  </p:sldIdLst>
  <p:sldSz cx="9144000" cy="5143500"/>
  <p:notesSz cx="6858000" cy="9144000"/>
  <p:custDataLst>
    <p:tags r:id="rId29"/>
  </p:custDataLst>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C425"/>
    <a:srgbClr val="A46E00"/>
    <a:srgbClr val="5BD078"/>
    <a:srgbClr val="A45E18"/>
    <a:srgbClr val="89E4EE"/>
    <a:srgbClr val="B45654"/>
    <a:srgbClr val="EC8E6A"/>
    <a:srgbClr val="B157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2016"/>
    <p:restoredTop sz="90482"/>
  </p:normalViewPr>
  <p:slideViewPr>
    <p:cSldViewPr showGuides="1">
      <p:cViewPr varScale="1">
        <p:scale>
          <a:sx n="137" d="100"/>
          <a:sy n="137" d="100"/>
        </p:scale>
        <p:origin x="-1044" y="-84"/>
      </p:cViewPr>
      <p:guideLst>
        <p:guide orient="horz" pos="1619"/>
        <p:guide pos="2880"/>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varScale="1">
      <p:scale>
        <a:sx n="1" d="1"/>
        <a:sy n="1" d="1"/>
      </p:scale>
      <p:origin x="0" y="0"/>
    </p:cViewPr>
  </p:sorterViewPr>
  <p:gridSpacing cx="76199" cy="76199"/>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9" Type="http://schemas.openxmlformats.org/officeDocument/2006/relationships/tags" Target="tags/tag1.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handoutMaster" Target="handoutMasters/handoutMaster1.xml"/><Relationship Id="rId24" Type="http://schemas.openxmlformats.org/officeDocument/2006/relationships/notesMaster" Target="notesMasters/notesMaster1.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A4A84ECD-5762-4FF5-BC2A-C546AC5DB3A4}" type="datetimeFigureOut">
              <a:rPr kumimoji="0" lang="zh-CN" altLang="en-US" sz="1200" b="0" i="0" u="none" strike="noStrike" kern="1200" cap="none" spc="0" normalizeH="0" baseline="0" noProof="0">
                <a:ln>
                  <a:noFill/>
                </a:ln>
                <a:solidFill>
                  <a:schemeClr val="tx1"/>
                </a:solidFill>
                <a:effectLst/>
                <a:uLnTx/>
                <a:uFillTx/>
                <a:latin typeface="+mn-lt"/>
                <a:ea typeface="+mn-ea"/>
                <a:cs typeface="+mn-cs"/>
              </a:rPr>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4" name="页脚占位符 3"/>
          <p:cNvSpPr>
            <a:spLocks noGrp="1"/>
          </p:cNvSpPr>
          <p:nvPr>
            <p:ph type="ftr" sz="quarter" idx="2"/>
          </p:nvPr>
        </p:nvSpPr>
        <p:spPr>
          <a:xfrm>
            <a:off x="0" y="8685213"/>
            <a:ext cx="2971800" cy="458788"/>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5" name="灯片编号占位符 4"/>
          <p:cNvSpPr>
            <a:spLocks noGrp="1"/>
          </p:cNvSpPr>
          <p:nvPr>
            <p:ph type="sldNum" sz="quarter" idx="3"/>
          </p:nvPr>
        </p:nvSpPr>
        <p:spPr>
          <a:xfrm>
            <a:off x="3884613" y="8685213"/>
            <a:ext cx="2971800" cy="458788"/>
          </a:xfrm>
          <a:prstGeom prst="rect">
            <a:avLst/>
          </a:prstGeom>
        </p:spPr>
        <p:txBody>
          <a:bodyPr vert="horz" wrap="square" lIns="91440" tIns="45720" rIns="91440" bIns="45720" numCol="1" anchor="b" anchorCtr="0" compatLnSpc="1"/>
          <a:p>
            <a:pPr lvl="0" algn="r" eaLnBrk="1" hangingPunct="1"/>
            <a:fld id="{9A0DB2DC-4C9A-4742-B13C-FB6460FD3503}" type="slidenum">
              <a:rPr lang="zh-CN" altLang="en-US" sz="1200" dirty="0">
                <a:solidFill>
                  <a:srgbClr val="898989"/>
                </a:solidFill>
                <a:latin typeface="Calibri" panose="020F0502020204030204" pitchFamily="34" charset="0"/>
              </a:rPr>
            </a:fld>
            <a:endParaRPr lang="zh-CN" altLang="en-US" sz="1200" dirty="0">
              <a:solidFill>
                <a:srgbClr val="898989"/>
              </a:solidFill>
              <a:latin typeface="Calibri" panose="020F0502020204030204"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8AADD754-F49E-4351-AAFE-19D83F43501C}" type="datetimeFigureOut">
              <a:rPr kumimoji="0" lang="en-US" sz="1200" b="0" i="0" u="none" strike="noStrike" kern="1200" cap="none" spc="0" normalizeH="0" baseline="0" noProof="0">
                <a:ln>
                  <a:noFill/>
                </a:ln>
                <a:solidFill>
                  <a:schemeClr val="tx1"/>
                </a:solidFill>
                <a:effectLst/>
                <a:uLnTx/>
                <a:uFillTx/>
                <a:latin typeface="+mn-lt"/>
                <a:ea typeface="+mn-ea"/>
                <a:cs typeface="+mn-cs"/>
              </a:rPr>
            </a:fld>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Click to edit Master text styles</a:t>
            </a:r>
            <a:endParaRPr kumimoji="0" lang="en-US" sz="1200" b="0" i="0" u="none" strike="noStrike" kern="1200" cap="none" spc="0" normalizeH="0" baseline="0" noProof="0">
              <a:ln>
                <a:noFill/>
              </a:ln>
              <a:solidFill>
                <a:schemeClr val="tx1"/>
              </a:solidFill>
              <a:effectLst/>
              <a:uLnTx/>
              <a:uFillTx/>
              <a:latin typeface="+mn-lt"/>
              <a:ea typeface="+mn-ea"/>
              <a:cs typeface="+mn-cs"/>
            </a:endParaRPr>
          </a:p>
          <a:p>
            <a:pPr marL="457200" marR="0" lvl="1"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Second level</a:t>
            </a:r>
            <a:endParaRPr kumimoji="0" lang="en-US" sz="1200" b="0" i="0" u="none" strike="noStrike" kern="1200" cap="none" spc="0" normalizeH="0" baseline="0" noProof="0">
              <a:ln>
                <a:noFill/>
              </a:ln>
              <a:solidFill>
                <a:schemeClr val="tx1"/>
              </a:solidFill>
              <a:effectLst/>
              <a:uLnTx/>
              <a:uFillTx/>
              <a:latin typeface="+mn-lt"/>
              <a:ea typeface="+mn-ea"/>
              <a:cs typeface="+mn-cs"/>
            </a:endParaRPr>
          </a:p>
          <a:p>
            <a:pPr marL="914400" marR="0" lvl="2"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Third level</a:t>
            </a:r>
            <a:endParaRPr kumimoji="0" lang="en-US" sz="1200" b="0" i="0" u="none" strike="noStrike" kern="1200" cap="none" spc="0" normalizeH="0" baseline="0" noProof="0">
              <a:ln>
                <a:noFill/>
              </a:ln>
              <a:solidFill>
                <a:schemeClr val="tx1"/>
              </a:solidFill>
              <a:effectLst/>
              <a:uLnTx/>
              <a:uFillTx/>
              <a:latin typeface="+mn-lt"/>
              <a:ea typeface="+mn-ea"/>
              <a:cs typeface="+mn-cs"/>
            </a:endParaRPr>
          </a:p>
          <a:p>
            <a:pPr marL="1371600" marR="0" lvl="3"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Fourth level</a:t>
            </a:r>
            <a:endParaRPr kumimoji="0" lang="en-US" sz="1200" b="0" i="0" u="none" strike="noStrike" kern="1200" cap="none" spc="0" normalizeH="0" baseline="0" noProof="0">
              <a:ln>
                <a:noFill/>
              </a:ln>
              <a:solidFill>
                <a:schemeClr val="tx1"/>
              </a:solidFill>
              <a:effectLst/>
              <a:uLnTx/>
              <a:uFillTx/>
              <a:latin typeface="+mn-lt"/>
              <a:ea typeface="+mn-ea"/>
              <a:cs typeface="+mn-cs"/>
            </a:endParaRPr>
          </a:p>
          <a:p>
            <a:pPr marL="1828800" marR="0" lvl="4" indent="0" algn="l" defTabSz="914400" rtl="0" eaLnBrk="1" fontAlgn="base" latinLnBrk="0" hangingPunct="1">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Fifth level</a:t>
            </a:r>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
            <a:pPr lvl="0" algn="r" eaLnBrk="1" hangingPunct="1"/>
            <a:fld id="{9A0DB2DC-4C9A-4742-B13C-FB6460FD3503}" type="slidenum">
              <a:rPr lang="en-US" altLang="zh-CN" sz="1200" dirty="0">
                <a:latin typeface="Calibri" panose="020F0502020204030204" pitchFamily="34" charset="0"/>
              </a:rPr>
            </a:fld>
            <a:endParaRPr lang="en-US" altLang="zh-CN" sz="1200" dirty="0">
              <a:latin typeface="Calibri" panose="020F0502020204030204" pitchFamily="34" charset="0"/>
            </a:endParaRPr>
          </a:p>
        </p:txBody>
      </p:sp>
    </p:spTree>
  </p:cSld>
  <p:clrMap bg1="lt1" tx1="dk1" bg2="lt2" tx2="dk2" accent1="accent1" accent2="accent2" accent3="accent3" accent4="accent4" accent5="accent5" accent6="accent6" hlink="hlink" folHlink="folHlink"/>
  <p:hf sldNum="0" hdr="0" ftr="0" dt="0"/>
  <p:notesStyle>
    <a:lvl1pPr algn="l" rtl="0" fontAlgn="base">
      <a:spcBef>
        <a:spcPct val="0"/>
      </a:spcBef>
      <a:spcAft>
        <a:spcPct val="0"/>
      </a:spcAft>
      <a:defRPr sz="1200" kern="1200">
        <a:solidFill>
          <a:schemeClr val="tx1"/>
        </a:solidFill>
        <a:latin typeface="+mn-lt"/>
        <a:ea typeface="+mn-ea"/>
        <a:cs typeface="+mn-cs"/>
      </a:defRPr>
    </a:lvl1pPr>
    <a:lvl2pPr marL="457200" algn="l" rtl="0" fontAlgn="base">
      <a:spcBef>
        <a:spcPct val="0"/>
      </a:spcBef>
      <a:spcAft>
        <a:spcPct val="0"/>
      </a:spcAft>
      <a:defRPr sz="1200" kern="1200">
        <a:solidFill>
          <a:schemeClr val="tx1"/>
        </a:solidFill>
        <a:latin typeface="+mn-lt"/>
        <a:ea typeface="+mn-ea"/>
        <a:cs typeface="+mn-cs"/>
      </a:defRPr>
    </a:lvl2pPr>
    <a:lvl3pPr marL="914400" algn="l" rtl="0" fontAlgn="base">
      <a:spcBef>
        <a:spcPct val="0"/>
      </a:spcBef>
      <a:spcAft>
        <a:spcPct val="0"/>
      </a:spcAft>
      <a:defRPr sz="1200" kern="1200">
        <a:solidFill>
          <a:schemeClr val="tx1"/>
        </a:solidFill>
        <a:latin typeface="+mn-lt"/>
        <a:ea typeface="+mn-ea"/>
        <a:cs typeface="+mn-cs"/>
      </a:defRPr>
    </a:lvl3pPr>
    <a:lvl4pPr marL="1371600" algn="l" rtl="0" fontAlgn="base">
      <a:spcBef>
        <a:spcPct val="0"/>
      </a:spcBef>
      <a:spcAft>
        <a:spcPct val="0"/>
      </a:spcAft>
      <a:defRPr sz="1200" kern="1200">
        <a:solidFill>
          <a:schemeClr val="tx1"/>
        </a:solidFill>
        <a:latin typeface="+mn-lt"/>
        <a:ea typeface="+mn-ea"/>
        <a:cs typeface="+mn-cs"/>
      </a:defRPr>
    </a:lvl4pPr>
    <a:lvl5pPr marL="1828800" algn="l" rtl="0" fontAlgn="base">
      <a:spcBef>
        <a:spcPct val="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矩形: 圆角 1"/>
          <p:cNvSpPr/>
          <p:nvPr/>
        </p:nvSpPr>
        <p:spPr>
          <a:xfrm>
            <a:off x="190500" y="209550"/>
            <a:ext cx="8763000" cy="4800600"/>
          </a:xfrm>
          <a:prstGeom prst="roundRect">
            <a:avLst>
              <a:gd name="adj" fmla="val 6642"/>
            </a:avLst>
          </a:prstGeom>
          <a:solidFill>
            <a:schemeClr val="bg1"/>
          </a:solidFill>
          <a:ln>
            <a:noFill/>
          </a:ln>
          <a:effectLst>
            <a:outerShdw blurRad="63500" sx="102000" sy="1020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masterClrMapping/>
  </p:clrMapOvr>
  <p:transition spd="slow" advTm="0">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自定义版式">
    <p:bg>
      <p:bgRef idx="1001">
        <a:schemeClr val="bg1"/>
      </p:bgRef>
    </p:bg>
    <p:spTree>
      <p:nvGrpSpPr>
        <p:cNvPr id="1" name=""/>
        <p:cNvGrpSpPr/>
        <p:nvPr/>
      </p:nvGrpSpPr>
      <p:grpSpPr>
        <a:xfrm>
          <a:off x="0" y="0"/>
          <a:ext cx="0" cy="0"/>
          <a:chOff x="0" y="0"/>
          <a:chExt cx="0" cy="0"/>
        </a:xfrm>
      </p:grpSpPr>
      <p:sp>
        <p:nvSpPr>
          <p:cNvPr id="7"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overrideClrMapping bg1="lt1" tx1="dk1" bg2="lt2" tx2="dk2" accent1="accent1" accent2="accent2" accent3="accent3" accent4="accent4" accent5="accent5" accent6="accent6" hlink="hlink" folHlink="folHlink"/>
  </p:clrMapOvr>
  <p:transition spd="slow" advTm="0">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文本框 6"/>
          <p:cNvSpPr txBox="1"/>
          <p:nvPr/>
        </p:nvSpPr>
        <p:spPr>
          <a:xfrm>
            <a:off x="635000" y="209550"/>
            <a:ext cx="2032000" cy="369888"/>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rPr>
              <a:t>费用报销管理办法</a:t>
            </a:r>
            <a:endPar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sp>
        <p:nvSpPr>
          <p:cNvPr id="8" name="矩形 7"/>
          <p:cNvSpPr/>
          <p:nvPr/>
        </p:nvSpPr>
        <p:spPr>
          <a:xfrm>
            <a:off x="177800" y="327025"/>
            <a:ext cx="377825" cy="190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矩形 8"/>
          <p:cNvSpPr/>
          <p:nvPr/>
        </p:nvSpPr>
        <p:spPr>
          <a:xfrm>
            <a:off x="292100" y="285750"/>
            <a:ext cx="376238" cy="190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1"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2"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masterClrMapping/>
  </p:clrMapOvr>
  <p:transition spd="slow" advTm="0">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文本框 6"/>
          <p:cNvSpPr txBox="1"/>
          <p:nvPr/>
        </p:nvSpPr>
        <p:spPr>
          <a:xfrm>
            <a:off x="635000" y="209550"/>
            <a:ext cx="1801813" cy="369888"/>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rPr>
              <a:t>业务招待费报销</a:t>
            </a:r>
            <a:endPar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sp>
        <p:nvSpPr>
          <p:cNvPr id="8" name="矩形 7"/>
          <p:cNvSpPr/>
          <p:nvPr/>
        </p:nvSpPr>
        <p:spPr>
          <a:xfrm>
            <a:off x="177800" y="327025"/>
            <a:ext cx="377825" cy="190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矩形 8"/>
          <p:cNvSpPr/>
          <p:nvPr/>
        </p:nvSpPr>
        <p:spPr>
          <a:xfrm>
            <a:off x="292100" y="285750"/>
            <a:ext cx="376238" cy="190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1"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2"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masterClrMapping/>
  </p:clrMapOvr>
  <p:transition spd="slow" advTm="0">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文本框 6"/>
          <p:cNvSpPr txBox="1"/>
          <p:nvPr/>
        </p:nvSpPr>
        <p:spPr>
          <a:xfrm>
            <a:off x="635000" y="209550"/>
            <a:ext cx="1339850" cy="369888"/>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rPr>
              <a:t>差旅费报销</a:t>
            </a:r>
            <a:endPar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sp>
        <p:nvSpPr>
          <p:cNvPr id="8" name="矩形 7"/>
          <p:cNvSpPr/>
          <p:nvPr/>
        </p:nvSpPr>
        <p:spPr>
          <a:xfrm>
            <a:off x="177800" y="327025"/>
            <a:ext cx="377825" cy="190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矩形 8"/>
          <p:cNvSpPr/>
          <p:nvPr/>
        </p:nvSpPr>
        <p:spPr>
          <a:xfrm>
            <a:off x="292100" y="285750"/>
            <a:ext cx="376238" cy="190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1"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2"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masterClrMapping/>
  </p:clrMapOvr>
  <p:transition spd="slow" advTm="0">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标题和内容">
    <p:bg>
      <p:bgPr>
        <a:blipFill rotWithShape="0">
          <a:blip r:embed="rId2"/>
          <a:stretch>
            <a:fillRect/>
          </a:stretch>
        </a:blipFill>
        <a:effectLst/>
      </p:bgPr>
    </p:bg>
    <p:spTree>
      <p:nvGrpSpPr>
        <p:cNvPr id="1" name=""/>
        <p:cNvGrpSpPr/>
        <p:nvPr/>
      </p:nvGrpSpPr>
      <p:grpSpPr>
        <a:xfrm>
          <a:off x="0" y="0"/>
          <a:ext cx="0" cy="0"/>
          <a:chOff x="0" y="0"/>
          <a:chExt cx="0" cy="0"/>
        </a:xfrm>
      </p:grpSpPr>
      <p:pic>
        <p:nvPicPr>
          <p:cNvPr id="14338" name="图片 7"/>
          <p:cNvPicPr>
            <a:picLocks noChangeAspect="1"/>
          </p:cNvPicPr>
          <p:nvPr/>
        </p:nvPicPr>
        <p:blipFill>
          <a:blip r:embed="rId3"/>
          <a:stretch>
            <a:fillRect/>
          </a:stretch>
        </p:blipFill>
        <p:spPr>
          <a:xfrm>
            <a:off x="7972425" y="4870450"/>
            <a:ext cx="1090613" cy="228600"/>
          </a:xfrm>
          <a:prstGeom prst="rect">
            <a:avLst/>
          </a:prstGeom>
          <a:noFill/>
          <a:ln w="9525">
            <a:noFill/>
          </a:ln>
        </p:spPr>
      </p:pic>
      <p:sp>
        <p:nvSpPr>
          <p:cNvPr id="8"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masterClrMapping/>
  </p:clrMapOvr>
  <p:transition spd="slow" advTm="0">
    <p:rand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自定义版式">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矩形: 圆角 1"/>
          <p:cNvSpPr/>
          <p:nvPr/>
        </p:nvSpPr>
        <p:spPr>
          <a:xfrm>
            <a:off x="190500" y="209550"/>
            <a:ext cx="8763000" cy="4800600"/>
          </a:xfrm>
          <a:prstGeom prst="roundRect">
            <a:avLst>
              <a:gd name="adj" fmla="val 6642"/>
            </a:avLst>
          </a:prstGeom>
          <a:solidFill>
            <a:schemeClr val="bg1"/>
          </a:solidFill>
          <a:ln>
            <a:noFill/>
          </a:ln>
          <a:effectLst>
            <a:outerShdw blurRad="63500" sx="102000" sy="1020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masterClrMapping/>
  </p:clrMapOvr>
  <p:transition spd="slow" advTm="0">
    <p:rand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灯片编号占位符 3"/>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spd="slow" advTm="0">
    <p:rand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自定义版式">
    <p:bg>
      <p:bgRef idx="1001">
        <a:schemeClr val="bg1"/>
      </p:bgRef>
    </p:bg>
    <p:spTree>
      <p:nvGrpSpPr>
        <p:cNvPr id="1" name=""/>
        <p:cNvGrpSpPr/>
        <p:nvPr/>
      </p:nvGrpSpPr>
      <p:grpSpPr>
        <a:xfrm>
          <a:off x="0" y="0"/>
          <a:ext cx="0" cy="0"/>
          <a:chOff x="0" y="0"/>
          <a:chExt cx="0" cy="0"/>
        </a:xfrm>
      </p:grpSpPr>
      <p:sp>
        <p:nvSpPr>
          <p:cNvPr id="7"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overrideClrMapping bg1="lt1" tx1="dk1" bg2="lt2" tx2="dk2" accent1="accent1" accent2="accent2" accent3="accent3" accent4="accent4" accent5="accent5" accent6="accent6" hlink="hlink" folHlink="folHlink"/>
  </p:clrMapOvr>
  <p:transition spd="slow" advTm="0">
    <p:rand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文本框 6"/>
          <p:cNvSpPr txBox="1"/>
          <p:nvPr/>
        </p:nvSpPr>
        <p:spPr>
          <a:xfrm>
            <a:off x="635000" y="209550"/>
            <a:ext cx="2032000" cy="369888"/>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rPr>
              <a:t>费用报销管理办法</a:t>
            </a:r>
            <a:endPar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sp>
        <p:nvSpPr>
          <p:cNvPr id="8" name="矩形 7"/>
          <p:cNvSpPr/>
          <p:nvPr/>
        </p:nvSpPr>
        <p:spPr>
          <a:xfrm>
            <a:off x="177800" y="327025"/>
            <a:ext cx="377825" cy="190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矩形 8"/>
          <p:cNvSpPr/>
          <p:nvPr/>
        </p:nvSpPr>
        <p:spPr>
          <a:xfrm>
            <a:off x="292100" y="285750"/>
            <a:ext cx="376238" cy="190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1"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2"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masterClrMapping/>
  </p:clrMapOvr>
  <p:transition spd="slow" advTm="0">
    <p:rand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文本框 6"/>
          <p:cNvSpPr txBox="1"/>
          <p:nvPr/>
        </p:nvSpPr>
        <p:spPr>
          <a:xfrm>
            <a:off x="635000" y="209550"/>
            <a:ext cx="1801813" cy="369888"/>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rPr>
              <a:t>业务招待费报销</a:t>
            </a:r>
            <a:endPar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sp>
        <p:nvSpPr>
          <p:cNvPr id="8" name="矩形 7"/>
          <p:cNvSpPr/>
          <p:nvPr/>
        </p:nvSpPr>
        <p:spPr>
          <a:xfrm>
            <a:off x="177800" y="327025"/>
            <a:ext cx="377825" cy="190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矩形 8"/>
          <p:cNvSpPr/>
          <p:nvPr/>
        </p:nvSpPr>
        <p:spPr>
          <a:xfrm>
            <a:off x="292100" y="285750"/>
            <a:ext cx="376238" cy="190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1"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2"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masterClrMapping/>
  </p:clrMapOvr>
  <p:transition spd="slow" advTm="0">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灯片编号占位符 3"/>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spd="slow" advTm="0">
    <p:rand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_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文本框 6"/>
          <p:cNvSpPr txBox="1"/>
          <p:nvPr/>
        </p:nvSpPr>
        <p:spPr>
          <a:xfrm>
            <a:off x="635000" y="209550"/>
            <a:ext cx="1339850" cy="369888"/>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rPr>
              <a:t>差旅费报销</a:t>
            </a:r>
            <a:endPar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sp>
        <p:nvSpPr>
          <p:cNvPr id="8" name="矩形 7"/>
          <p:cNvSpPr/>
          <p:nvPr/>
        </p:nvSpPr>
        <p:spPr>
          <a:xfrm>
            <a:off x="177800" y="327025"/>
            <a:ext cx="377825" cy="190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矩形 8"/>
          <p:cNvSpPr/>
          <p:nvPr/>
        </p:nvSpPr>
        <p:spPr>
          <a:xfrm>
            <a:off x="292100" y="285750"/>
            <a:ext cx="376238" cy="190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1"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2"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masterClrMapping/>
  </p:clrMapOvr>
  <p:transition spd="slow" advTm="0">
    <p:rand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标题和内容">
    <p:bg>
      <p:bgPr>
        <a:blipFill rotWithShape="0">
          <a:blip r:embed="rId2"/>
          <a:stretch>
            <a:fillRect/>
          </a:stretch>
        </a:blipFill>
        <a:effectLst/>
      </p:bgPr>
    </p:bg>
    <p:spTree>
      <p:nvGrpSpPr>
        <p:cNvPr id="1" name=""/>
        <p:cNvGrpSpPr/>
        <p:nvPr/>
      </p:nvGrpSpPr>
      <p:grpSpPr>
        <a:xfrm>
          <a:off x="0" y="0"/>
          <a:ext cx="0" cy="0"/>
          <a:chOff x="0" y="0"/>
          <a:chExt cx="0" cy="0"/>
        </a:xfrm>
      </p:grpSpPr>
      <p:pic>
        <p:nvPicPr>
          <p:cNvPr id="14338" name="图片 7"/>
          <p:cNvPicPr>
            <a:picLocks noChangeAspect="1"/>
          </p:cNvPicPr>
          <p:nvPr/>
        </p:nvPicPr>
        <p:blipFill>
          <a:blip r:embed="rId3"/>
          <a:stretch>
            <a:fillRect/>
          </a:stretch>
        </p:blipFill>
        <p:spPr>
          <a:xfrm>
            <a:off x="7972425" y="4870450"/>
            <a:ext cx="1090613" cy="228600"/>
          </a:xfrm>
          <a:prstGeom prst="rect">
            <a:avLst/>
          </a:prstGeom>
          <a:noFill/>
          <a:ln w="9525">
            <a:noFill/>
          </a:ln>
        </p:spPr>
      </p:pic>
      <p:sp>
        <p:nvSpPr>
          <p:cNvPr id="8"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masterClrMapping/>
  </p:clrMapOvr>
  <p:transition spd="slow" advTm="0">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bg>
      <p:bgRef idx="1001">
        <a:schemeClr val="bg1"/>
      </p:bgRef>
    </p:bg>
    <p:spTree>
      <p:nvGrpSpPr>
        <p:cNvPr id="1" name=""/>
        <p:cNvGrpSpPr/>
        <p:nvPr/>
      </p:nvGrpSpPr>
      <p:grpSpPr>
        <a:xfrm>
          <a:off x="0" y="0"/>
          <a:ext cx="0" cy="0"/>
          <a:chOff x="0" y="0"/>
          <a:chExt cx="0" cy="0"/>
        </a:xfrm>
      </p:grpSpPr>
      <p:sp>
        <p:nvSpPr>
          <p:cNvPr id="7"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overrideClrMapping bg1="lt1" tx1="dk1" bg2="lt2" tx2="dk2" accent1="accent1" accent2="accent2" accent3="accent3" accent4="accent4" accent5="accent5" accent6="accent6" hlink="hlink" folHlink="folHlink"/>
  </p:clrMapOvr>
  <p:transition spd="slow" advTm="0">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文本框 6"/>
          <p:cNvSpPr txBox="1"/>
          <p:nvPr/>
        </p:nvSpPr>
        <p:spPr>
          <a:xfrm>
            <a:off x="635000" y="209550"/>
            <a:ext cx="2032000" cy="369888"/>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rPr>
              <a:t>费用报销管理办法</a:t>
            </a:r>
            <a:endPar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sp>
        <p:nvSpPr>
          <p:cNvPr id="8" name="矩形 7"/>
          <p:cNvSpPr/>
          <p:nvPr/>
        </p:nvSpPr>
        <p:spPr>
          <a:xfrm>
            <a:off x="177800" y="327025"/>
            <a:ext cx="377825" cy="190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矩形 8"/>
          <p:cNvSpPr/>
          <p:nvPr/>
        </p:nvSpPr>
        <p:spPr>
          <a:xfrm>
            <a:off x="292100" y="285750"/>
            <a:ext cx="376238" cy="190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1"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2"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masterClrMapping/>
  </p:clrMapOvr>
  <p:transition spd="slow" advTm="0">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文本框 6"/>
          <p:cNvSpPr txBox="1"/>
          <p:nvPr/>
        </p:nvSpPr>
        <p:spPr>
          <a:xfrm>
            <a:off x="635000" y="209550"/>
            <a:ext cx="1801813" cy="369888"/>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rPr>
              <a:t>业务招待费报销</a:t>
            </a:r>
            <a:endPar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sp>
        <p:nvSpPr>
          <p:cNvPr id="8" name="矩形 7"/>
          <p:cNvSpPr/>
          <p:nvPr/>
        </p:nvSpPr>
        <p:spPr>
          <a:xfrm>
            <a:off x="177800" y="327025"/>
            <a:ext cx="377825" cy="190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矩形 8"/>
          <p:cNvSpPr/>
          <p:nvPr/>
        </p:nvSpPr>
        <p:spPr>
          <a:xfrm>
            <a:off x="292100" y="285750"/>
            <a:ext cx="376238" cy="190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1"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2"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masterClrMapping/>
  </p:clrMapOvr>
  <p:transition spd="slow" advTm="0">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文本框 6"/>
          <p:cNvSpPr txBox="1"/>
          <p:nvPr/>
        </p:nvSpPr>
        <p:spPr>
          <a:xfrm>
            <a:off x="635000" y="209550"/>
            <a:ext cx="1339850" cy="369888"/>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rPr>
              <a:t>差旅费报销</a:t>
            </a:r>
            <a:endParaRPr kumimoji="0" lang="zh-CN" altLang="en-US" sz="18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sp>
        <p:nvSpPr>
          <p:cNvPr id="8" name="矩形 7"/>
          <p:cNvSpPr/>
          <p:nvPr/>
        </p:nvSpPr>
        <p:spPr>
          <a:xfrm>
            <a:off x="177800" y="327025"/>
            <a:ext cx="377825" cy="190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矩形 8"/>
          <p:cNvSpPr/>
          <p:nvPr/>
        </p:nvSpPr>
        <p:spPr>
          <a:xfrm>
            <a:off x="292100" y="285750"/>
            <a:ext cx="376238" cy="190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1"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2"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masterClrMapping/>
  </p:clrMapOvr>
  <p:transition spd="slow" advTm="0">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标题和内容">
    <p:bg>
      <p:bgPr>
        <a:blipFill rotWithShape="0">
          <a:blip r:embed="rId2"/>
          <a:stretch>
            <a:fillRect/>
          </a:stretch>
        </a:blipFill>
        <a:effectLst/>
      </p:bgPr>
    </p:bg>
    <p:spTree>
      <p:nvGrpSpPr>
        <p:cNvPr id="1" name=""/>
        <p:cNvGrpSpPr/>
        <p:nvPr/>
      </p:nvGrpSpPr>
      <p:grpSpPr>
        <a:xfrm>
          <a:off x="0" y="0"/>
          <a:ext cx="0" cy="0"/>
          <a:chOff x="0" y="0"/>
          <a:chExt cx="0" cy="0"/>
        </a:xfrm>
      </p:grpSpPr>
      <p:pic>
        <p:nvPicPr>
          <p:cNvPr id="8194" name="图片 7"/>
          <p:cNvPicPr>
            <a:picLocks noChangeAspect="1"/>
          </p:cNvPicPr>
          <p:nvPr/>
        </p:nvPicPr>
        <p:blipFill>
          <a:blip r:embed="rId3"/>
          <a:stretch>
            <a:fillRect/>
          </a:stretch>
        </p:blipFill>
        <p:spPr>
          <a:xfrm>
            <a:off x="7972425" y="4870450"/>
            <a:ext cx="1090613" cy="228600"/>
          </a:xfrm>
          <a:prstGeom prst="rect">
            <a:avLst/>
          </a:prstGeom>
          <a:noFill/>
          <a:ln w="9525">
            <a:noFill/>
          </a:ln>
        </p:spPr>
      </p:pic>
      <p:sp>
        <p:nvSpPr>
          <p:cNvPr id="8"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masterClrMapping/>
  </p:clrMapOvr>
  <p:transition spd="slow" advTm="0">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自定义版式">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矩形: 圆角 1"/>
          <p:cNvSpPr/>
          <p:nvPr/>
        </p:nvSpPr>
        <p:spPr>
          <a:xfrm>
            <a:off x="190500" y="209550"/>
            <a:ext cx="8763000" cy="4800600"/>
          </a:xfrm>
          <a:prstGeom prst="roundRect">
            <a:avLst>
              <a:gd name="adj" fmla="val 6642"/>
            </a:avLst>
          </a:prstGeom>
          <a:solidFill>
            <a:schemeClr val="bg1"/>
          </a:solidFill>
          <a:ln>
            <a:noFill/>
          </a:ln>
          <a:effectLst>
            <a:outerShdw blurRad="63500" sx="102000" sy="1020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日期占位符 1"/>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页脚占位符 2"/>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 name="灯片编号占位符 3"/>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p>
            <a:pPr algn="r"/>
            <a:fld id="{9A0DB2DC-4C9A-4742-B13C-FB6460FD3503}" type="slidenum">
              <a:rPr lang="zh-CN" altLang="en-US" dirty="0">
                <a:ea typeface="字体视界-一风尚黑体"/>
              </a:rPr>
            </a:fld>
            <a:endParaRPr lang="zh-CN" altLang="en-US" dirty="0">
              <a:ea typeface="字体视界-一风尚黑体"/>
            </a:endParaRPr>
          </a:p>
        </p:txBody>
      </p:sp>
    </p:spTree>
  </p:cSld>
  <p:clrMapOvr>
    <a:masterClrMapping/>
  </p:clrMapOvr>
  <p:transition spd="slow" advTm="0">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灯片编号占位符 3"/>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spd="slow" advTm="0">
    <p:random/>
  </p:transition>
</p:sldLayout>
</file>

<file path=ppt/slideMasters/_rels/slideMaster1.xml.rels><?xml version="1.0" encoding="UTF-8" standalone="yes"?>
<Relationships xmlns="http://schemas.openxmlformats.org/package/2006/relationships"><Relationship Id="rId9" Type="http://schemas.openxmlformats.org/officeDocument/2006/relationships/theme" Target="../theme/theme1.xml"/><Relationship Id="rId8" Type="http://schemas.openxmlformats.org/officeDocument/2006/relationships/image" Target="../media/image1.png"/><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theme" Target="../theme/theme2.xml"/><Relationship Id="rId8" Type="http://schemas.openxmlformats.org/officeDocument/2006/relationships/image" Target="../media/image1.png"/><Relationship Id="rId7" Type="http://schemas.openxmlformats.org/officeDocument/2006/relationships/slideLayout" Target="../slideLayouts/slideLayout14.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9" Type="http://schemas.openxmlformats.org/officeDocument/2006/relationships/theme" Target="../theme/theme3.xml"/><Relationship Id="rId8" Type="http://schemas.openxmlformats.org/officeDocument/2006/relationships/image" Target="../media/image1.png"/><Relationship Id="rId7" Type="http://schemas.openxmlformats.org/officeDocument/2006/relationships/slideLayout" Target="../slideLayouts/slideLayout21.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rotWithShape="0">
          <a:blip r:embed="rId8"/>
          <a:stretch>
            <a:fillRect/>
          </a:stretch>
        </a:blipFill>
        <a:effectLst/>
      </p:bgPr>
    </p:bg>
    <p:spTree>
      <p:nvGrpSpPr>
        <p:cNvPr id="1" name=""/>
        <p:cNvGrpSpPr/>
        <p:nvPr/>
      </p:nvGrpSpPr>
      <p:grpSpPr/>
      <p:sp>
        <p:nvSpPr>
          <p:cNvPr id="1026" name="标题占位符 1"/>
          <p:cNvSpPr>
            <a:spLocks noGrp="1"/>
          </p:cNvSpPr>
          <p:nvPr>
            <p:ph type="title"/>
          </p:nvPr>
        </p:nvSpPr>
        <p:spPr>
          <a:xfrm>
            <a:off x="628650" y="274638"/>
            <a:ext cx="7886700" cy="993775"/>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1027" name="文本占位符 2"/>
          <p:cNvSpPr>
            <a:spLocks noGrp="1"/>
          </p:cNvSpPr>
          <p:nvPr>
            <p:ph type="body"/>
          </p:nvPr>
        </p:nvSpPr>
        <p:spPr>
          <a:xfrm>
            <a:off x="628650" y="1370013"/>
            <a:ext cx="7886700" cy="3262312"/>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lstStyle>
            <a:lvl1pPr algn="r">
              <a:defRPr sz="1200">
                <a:solidFill>
                  <a:srgbClr val="898989"/>
                </a:solidFill>
                <a:ea typeface="字体视界-一风尚黑体"/>
              </a:defRPr>
            </a:lvl1pPr>
          </a:lstStyle>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ransition spd="slow" advTm="0">
    <p:random/>
  </p:transition>
  <p:hf sldNum="0" hdr="0" ftr="0" dt="0"/>
  <p:txStyles>
    <p:titleStyle>
      <a:lvl1pPr algn="l" rtl="0" fontAlgn="base">
        <a:lnSpc>
          <a:spcPct val="90000"/>
        </a:lnSpc>
        <a:spcBef>
          <a:spcPct val="0"/>
        </a:spcBef>
        <a:spcAft>
          <a:spcPct val="0"/>
        </a:spcAft>
        <a:defRPr sz="4400" kern="1200">
          <a:solidFill>
            <a:schemeClr val="tx1"/>
          </a:solidFill>
          <a:latin typeface="+mj-lt"/>
          <a:ea typeface="+mj-ea"/>
          <a:cs typeface="字体视界-一风尚黑体"/>
        </a:defRPr>
      </a:lvl1pPr>
      <a:lvl2pPr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2pPr>
      <a:lvl3pPr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3pPr>
      <a:lvl4pPr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4pPr>
      <a:lvl5pPr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5pPr>
      <a:lvl6pPr marL="457200"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6pPr>
      <a:lvl7pPr marL="914400"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7pPr>
      <a:lvl8pPr marL="1371600"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8pPr>
      <a:lvl9pPr marL="1828800"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字体视界-一风尚黑体"/>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字体视界-一风尚黑体"/>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字体视界-一风尚黑体"/>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字体视界-一风尚黑体"/>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字体视界-一风尚黑体"/>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0">
          <a:blip r:embed="rId8"/>
          <a:stretch>
            <a:fillRect/>
          </a:stretch>
        </a:blipFill>
        <a:effectLst/>
      </p:bgPr>
    </p:bg>
    <p:spTree>
      <p:nvGrpSpPr>
        <p:cNvPr id="1" name=""/>
        <p:cNvGrpSpPr/>
        <p:nvPr/>
      </p:nvGrpSpPr>
      <p:grpSpPr/>
      <p:sp>
        <p:nvSpPr>
          <p:cNvPr id="2050" name="标题占位符 1"/>
          <p:cNvSpPr>
            <a:spLocks noGrp="1"/>
          </p:cNvSpPr>
          <p:nvPr>
            <p:ph type="title"/>
          </p:nvPr>
        </p:nvSpPr>
        <p:spPr>
          <a:xfrm>
            <a:off x="628650" y="274638"/>
            <a:ext cx="7886700" cy="993775"/>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2051" name="文本占位符 2"/>
          <p:cNvSpPr>
            <a:spLocks noGrp="1"/>
          </p:cNvSpPr>
          <p:nvPr>
            <p:ph type="body"/>
          </p:nvPr>
        </p:nvSpPr>
        <p:spPr>
          <a:xfrm>
            <a:off x="628650" y="1370013"/>
            <a:ext cx="7886700" cy="3262312"/>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lstStyle>
            <a:lvl1pPr algn="r">
              <a:defRPr sz="1200">
                <a:solidFill>
                  <a:srgbClr val="898989"/>
                </a:solidFill>
                <a:ea typeface="字体视界-一风尚黑体"/>
              </a:defRPr>
            </a:lvl1pPr>
          </a:lstStyle>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Lst>
  <p:transition spd="slow" advTm="0">
    <p:random/>
  </p:transition>
  <p:hf sldNum="0" hdr="0" ftr="0" dt="0"/>
  <p:txStyles>
    <p:titleStyle>
      <a:lvl1pPr algn="l" rtl="0" fontAlgn="base">
        <a:lnSpc>
          <a:spcPct val="90000"/>
        </a:lnSpc>
        <a:spcBef>
          <a:spcPct val="0"/>
        </a:spcBef>
        <a:spcAft>
          <a:spcPct val="0"/>
        </a:spcAft>
        <a:defRPr sz="4400" kern="1200">
          <a:solidFill>
            <a:schemeClr val="tx1"/>
          </a:solidFill>
          <a:latin typeface="+mj-lt"/>
          <a:ea typeface="+mj-ea"/>
          <a:cs typeface="字体视界-一风尚黑体"/>
        </a:defRPr>
      </a:lvl1pPr>
      <a:lvl2pPr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2pPr>
      <a:lvl3pPr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3pPr>
      <a:lvl4pPr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4pPr>
      <a:lvl5pPr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5pPr>
      <a:lvl6pPr marL="457200"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6pPr>
      <a:lvl7pPr marL="914400"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7pPr>
      <a:lvl8pPr marL="1371600"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8pPr>
      <a:lvl9pPr marL="1828800"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字体视界-一风尚黑体"/>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字体视界-一风尚黑体"/>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字体视界-一风尚黑体"/>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字体视界-一风尚黑体"/>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字体视界-一风尚黑体"/>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rotWithShape="0">
          <a:blip r:embed="rId8"/>
          <a:stretch>
            <a:fillRect/>
          </a:stretch>
        </a:blipFill>
        <a:effectLst/>
      </p:bgPr>
    </p:bg>
    <p:spTree>
      <p:nvGrpSpPr>
        <p:cNvPr id="1" name=""/>
        <p:cNvGrpSpPr/>
        <p:nvPr/>
      </p:nvGrpSpPr>
      <p:grpSpPr/>
      <p:sp>
        <p:nvSpPr>
          <p:cNvPr id="2050" name="标题占位符 1"/>
          <p:cNvSpPr>
            <a:spLocks noGrp="1"/>
          </p:cNvSpPr>
          <p:nvPr>
            <p:ph type="title"/>
          </p:nvPr>
        </p:nvSpPr>
        <p:spPr>
          <a:xfrm>
            <a:off x="628650" y="274638"/>
            <a:ext cx="7886700" cy="993775"/>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2051" name="文本占位符 2"/>
          <p:cNvSpPr>
            <a:spLocks noGrp="1"/>
          </p:cNvSpPr>
          <p:nvPr>
            <p:ph type="body"/>
          </p:nvPr>
        </p:nvSpPr>
        <p:spPr>
          <a:xfrm>
            <a:off x="628650" y="1370013"/>
            <a:ext cx="7886700" cy="3262312"/>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628650" y="4767263"/>
            <a:ext cx="2057400" cy="274638"/>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CEB1B6A-AEF1-4ACD-BD61-958570690F55}"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3028950" y="4767263"/>
            <a:ext cx="3086100" cy="274638"/>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4"/>
          </p:nvPr>
        </p:nvSpPr>
        <p:spPr>
          <a:xfrm>
            <a:off x="6457950" y="4767263"/>
            <a:ext cx="2057400" cy="274638"/>
          </a:xfrm>
          <a:prstGeom prst="rect">
            <a:avLst/>
          </a:prstGeom>
        </p:spPr>
        <p:txBody>
          <a:bodyPr vert="horz" wrap="square" lIns="91440" tIns="45720" rIns="91440" bIns="45720" numCol="1" anchor="ctr" anchorCtr="0" compatLnSpc="1"/>
          <a:lstStyle>
            <a:lvl1pPr algn="r">
              <a:defRPr sz="1200">
                <a:solidFill>
                  <a:srgbClr val="898989"/>
                </a:solidFill>
                <a:ea typeface="字体视界-一风尚黑体"/>
              </a:defRPr>
            </a:lvl1pPr>
          </a:lstStyle>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Lst>
  <p:transition spd="slow" advTm="0">
    <p:random/>
  </p:transition>
  <p:hf sldNum="0" hdr="0" ftr="0" dt="0"/>
  <p:txStyles>
    <p:titleStyle>
      <a:lvl1pPr algn="l" rtl="0" fontAlgn="base">
        <a:lnSpc>
          <a:spcPct val="90000"/>
        </a:lnSpc>
        <a:spcBef>
          <a:spcPct val="0"/>
        </a:spcBef>
        <a:spcAft>
          <a:spcPct val="0"/>
        </a:spcAft>
        <a:defRPr sz="4400" kern="1200">
          <a:solidFill>
            <a:schemeClr val="tx1"/>
          </a:solidFill>
          <a:latin typeface="+mj-lt"/>
          <a:ea typeface="+mj-ea"/>
          <a:cs typeface="字体视界-一风尚黑体"/>
        </a:defRPr>
      </a:lvl1pPr>
      <a:lvl2pPr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2pPr>
      <a:lvl3pPr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3pPr>
      <a:lvl4pPr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4pPr>
      <a:lvl5pPr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5pPr>
      <a:lvl6pPr marL="457200"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6pPr>
      <a:lvl7pPr marL="914400"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7pPr>
      <a:lvl8pPr marL="1371600"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8pPr>
      <a:lvl9pPr marL="1828800" algn="l" rtl="0" fontAlgn="base">
        <a:lnSpc>
          <a:spcPct val="90000"/>
        </a:lnSpc>
        <a:spcBef>
          <a:spcPct val="0"/>
        </a:spcBef>
        <a:spcAft>
          <a:spcPct val="0"/>
        </a:spcAft>
        <a:defRPr sz="4400">
          <a:solidFill>
            <a:schemeClr val="tx1"/>
          </a:solidFill>
          <a:latin typeface="Arial" panose="020B0604020202020204" pitchFamily="34" charset="0"/>
          <a:ea typeface="字体视界-一风尚黑体"/>
          <a:cs typeface="字体视界-一风尚黑体"/>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字体视界-一风尚黑体"/>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字体视界-一风尚黑体"/>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字体视界-一风尚黑体"/>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字体视界-一风尚黑体"/>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字体视界-一风尚黑体"/>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9" name="TextBox 3"/>
          <p:cNvSpPr txBox="1"/>
          <p:nvPr/>
        </p:nvSpPr>
        <p:spPr>
          <a:xfrm>
            <a:off x="1981200" y="1123950"/>
            <a:ext cx="4835525" cy="2553335"/>
          </a:xfrm>
          <a:prstGeom prst="rect">
            <a:avLst/>
          </a:prstGeom>
          <a:noFill/>
          <a:ln w="9525">
            <a:noFill/>
          </a:ln>
        </p:spPr>
        <p:txBody>
          <a:bodyPr wrap="square" anchor="t" anchorCtr="0">
            <a:spAutoFit/>
          </a:bodyPr>
          <a:p>
            <a:pPr algn="ctr"/>
            <a:r>
              <a:rPr lang="zh-CN" altLang="en-US" sz="8000" dirty="0">
                <a:latin typeface="Arial" panose="020B0604020202020204" pitchFamily="34" charset="0"/>
                <a:ea typeface="字体视界-一风尚黑体"/>
              </a:rPr>
              <a:t>固定资产清查盘点</a:t>
            </a:r>
            <a:endParaRPr lang="zh-CN" altLang="en-US" sz="8000" dirty="0">
              <a:latin typeface="Arial" panose="020B0604020202020204" pitchFamily="34" charset="0"/>
              <a:ea typeface="字体视界-一风尚黑体"/>
            </a:endParaRPr>
          </a:p>
        </p:txBody>
      </p:sp>
    </p:spTree>
  </p:cSld>
  <p:clrMapOvr>
    <a:masterClrMapping/>
  </p:clrMapOvr>
  <p:transition spd="slow" advTm="0">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TextBox 3"/>
          <p:cNvSpPr txBox="1"/>
          <p:nvPr/>
        </p:nvSpPr>
        <p:spPr>
          <a:xfrm>
            <a:off x="381000" y="514350"/>
            <a:ext cx="5654040" cy="521970"/>
          </a:xfrm>
          <a:prstGeom prst="rect">
            <a:avLst/>
          </a:prstGeom>
          <a:noFill/>
          <a:ln w="9525">
            <a:noFill/>
          </a:ln>
        </p:spPr>
        <p:txBody>
          <a:bodyPr wrap="square">
            <a:spAutoFit/>
          </a:bodyPr>
          <a:p>
            <a:r>
              <a:rPr lang="zh-CN" altLang="en-US" sz="2800" dirty="0">
                <a:latin typeface="Arial" panose="020B0604020202020204" pitchFamily="34" charset="0"/>
                <a:ea typeface="字体视界-一风尚黑体"/>
              </a:rPr>
              <a:t>政府采购注意事项：预算编制</a:t>
            </a:r>
            <a:endParaRPr lang="zh-CN" altLang="en-US" sz="2800" dirty="0">
              <a:latin typeface="Arial" panose="020B0604020202020204" pitchFamily="34" charset="0"/>
              <a:ea typeface="字体视界-一风尚黑体"/>
            </a:endParaRPr>
          </a:p>
        </p:txBody>
      </p:sp>
      <p:sp>
        <p:nvSpPr>
          <p:cNvPr id="5" name="TextBox 4"/>
          <p:cNvSpPr txBox="1"/>
          <p:nvPr/>
        </p:nvSpPr>
        <p:spPr>
          <a:xfrm>
            <a:off x="1143000" y="1047750"/>
            <a:ext cx="7010400" cy="4707890"/>
          </a:xfrm>
          <a:prstGeom prst="rect">
            <a:avLst/>
          </a:prstGeom>
          <a:noFill/>
        </p:spPr>
        <p:txBody>
          <a:bodyPr>
            <a:spAutoFit/>
          </a:bodyPr>
          <a:lstStyle/>
          <a:p>
            <a:pPr marR="0" defTabSz="914400" fontAlgn="auto">
              <a:spcBef>
                <a:spcPts val="0"/>
              </a:spcBef>
              <a:spcAft>
                <a:spcPts val="0"/>
              </a:spcAft>
              <a:buClrTx/>
              <a:buSzTx/>
              <a:buFontTx/>
              <a:buNone/>
              <a:defRPr/>
            </a:pPr>
            <a:endParaRPr kumimoji="0" lang="zh-CN" altLang="zh-CN" sz="2400" kern="1200" cap="none" spc="0" normalizeH="0" baseline="0" noProof="0" dirty="0">
              <a:latin typeface="+mn-lt"/>
              <a:ea typeface="+mn-ea"/>
              <a:cs typeface="+mn-cs"/>
              <a:sym typeface="+mn-ea"/>
            </a:endParaRPr>
          </a:p>
          <a:p>
            <a:pPr marR="0" defTabSz="914400" fontAlgn="auto">
              <a:spcBef>
                <a:spcPts val="0"/>
              </a:spcBef>
              <a:spcAft>
                <a:spcPts val="0"/>
              </a:spcAft>
              <a:buClrTx/>
              <a:buSzTx/>
              <a:buFontTx/>
              <a:buNone/>
              <a:defRPr/>
            </a:pPr>
            <a:r>
              <a:rPr kumimoji="0" lang="en-US" altLang="zh-CN" sz="2400" kern="1200" cap="none" spc="0" normalizeH="0" baseline="0" noProof="0" dirty="0">
                <a:effectLst>
                  <a:outerShdw blurRad="38100" dist="19050" dir="2700000" algn="tl" rotWithShape="0">
                    <a:schemeClr val="dk1">
                      <a:alpha val="40000"/>
                    </a:schemeClr>
                  </a:outerShdw>
                </a:effectLst>
                <a:latin typeface="+mn-lt"/>
                <a:ea typeface="+mn-ea"/>
                <a:cs typeface="+mn-cs"/>
                <a:sym typeface="+mn-ea"/>
              </a:rPr>
              <a:t>       </a:t>
            </a:r>
            <a:r>
              <a:rPr kumimoji="0" lang="zh-CN" altLang="zh-CN" sz="2400" kern="1200" cap="none" spc="0" normalizeH="0" baseline="0" noProof="0" dirty="0">
                <a:effectLst>
                  <a:outerShdw blurRad="38100" dist="19050" dir="2700000" algn="tl" rotWithShape="0">
                    <a:schemeClr val="dk1">
                      <a:alpha val="40000"/>
                    </a:schemeClr>
                  </a:outerShdw>
                </a:effectLst>
                <a:latin typeface="宋体" panose="02010600030101010101" pitchFamily="2" charset="-122"/>
                <a:cs typeface="宋体" panose="02010600030101010101" pitchFamily="2" charset="-122"/>
                <a:sym typeface="+mn-ea"/>
              </a:rPr>
              <a:t>各部门所报采购项目预算资金均需列入2021年预算，其中限额以上采购项目预算资金需列入2021年政府采购预算，且所报项目采购内容应与预算编制阶段填报项目库内容一致。</a:t>
            </a:r>
            <a:endParaRPr kumimoji="0" lang="zh-CN" altLang="zh-CN" sz="2400" kern="1200" cap="none" spc="0" normalizeH="0" baseline="0" noProof="0" dirty="0">
              <a:effectLst>
                <a:outerShdw blurRad="38100" dist="19050" dir="2700000" algn="tl" rotWithShape="0">
                  <a:schemeClr val="dk1">
                    <a:alpha val="40000"/>
                  </a:schemeClr>
                </a:outerShdw>
              </a:effectLst>
              <a:latin typeface="宋体" panose="02010600030101010101" pitchFamily="2" charset="-122"/>
              <a:cs typeface="宋体" panose="02010600030101010101" pitchFamily="2" charset="-122"/>
              <a:sym typeface="+mn-ea"/>
            </a:endParaRPr>
          </a:p>
          <a:p>
            <a:pPr marR="0" defTabSz="914400" fontAlgn="auto">
              <a:spcBef>
                <a:spcPts val="0"/>
              </a:spcBef>
              <a:spcAft>
                <a:spcPts val="0"/>
              </a:spcAft>
              <a:buClrTx/>
              <a:buSzTx/>
              <a:buFontTx/>
              <a:buNone/>
              <a:defRPr/>
            </a:pPr>
            <a:endParaRPr kumimoji="0" lang="zh-CN" altLang="zh-CN" sz="2400" kern="1200" cap="none" spc="0" normalizeH="0" baseline="0" noProof="0" dirty="0">
              <a:effectLst>
                <a:outerShdw blurRad="38100" dist="19050" dir="2700000" algn="tl" rotWithShape="0">
                  <a:schemeClr val="dk1">
                    <a:alpha val="40000"/>
                  </a:schemeClr>
                </a:outerShdw>
              </a:effectLst>
              <a:latin typeface="宋体" panose="02010600030101010101" pitchFamily="2" charset="-122"/>
              <a:cs typeface="宋体" panose="02010600030101010101" pitchFamily="2" charset="-122"/>
            </a:endParaRPr>
          </a:p>
          <a:p>
            <a:pPr marR="0" defTabSz="914400" fontAlgn="auto">
              <a:spcBef>
                <a:spcPts val="0"/>
              </a:spcBef>
              <a:spcAft>
                <a:spcPts val="0"/>
              </a:spcAft>
              <a:buClrTx/>
              <a:buSzTx/>
              <a:buFontTx/>
              <a:buNone/>
              <a:defRPr/>
            </a:pPr>
            <a:endParaRPr kumimoji="0" lang="zh-CN" altLang="zh-CN" sz="2400" kern="1200" cap="none" spc="0" normalizeH="0" baseline="0" noProof="0" dirty="0">
              <a:effectLst>
                <a:outerShdw blurRad="38100" dist="19050" dir="2700000" algn="tl" rotWithShape="0">
                  <a:schemeClr val="dk1">
                    <a:alpha val="40000"/>
                  </a:schemeClr>
                </a:outerShdw>
              </a:effectLst>
              <a:latin typeface="宋体" panose="02010600030101010101" pitchFamily="2" charset="-122"/>
              <a:cs typeface="宋体" panose="02010600030101010101" pitchFamily="2" charset="-122"/>
            </a:endParaRPr>
          </a:p>
          <a:p>
            <a:pPr marR="0" defTabSz="914400" fontAlgn="auto">
              <a:spcBef>
                <a:spcPts val="0"/>
              </a:spcBef>
              <a:spcAft>
                <a:spcPts val="0"/>
              </a:spcAft>
              <a:buClrTx/>
              <a:buSzTx/>
              <a:buFontTx/>
              <a:buNone/>
              <a:defRPr/>
            </a:pPr>
            <a:r>
              <a:rPr kumimoji="0" lang="en-US" altLang="zh-CN" sz="2400" kern="1200" cap="none" spc="0" normalizeH="0" baseline="0" noProof="0" dirty="0">
                <a:effectLst>
                  <a:outerShdw blurRad="38100" dist="19050" dir="2700000" algn="tl" rotWithShape="0">
                    <a:schemeClr val="dk1">
                      <a:alpha val="40000"/>
                    </a:schemeClr>
                  </a:outerShdw>
                </a:effectLst>
                <a:latin typeface="宋体" panose="02010600030101010101" pitchFamily="2" charset="-122"/>
                <a:cs typeface="宋体" panose="02010600030101010101" pitchFamily="2" charset="-122"/>
              </a:rPr>
              <a:t>    </a:t>
            </a:r>
            <a:r>
              <a:rPr kumimoji="0" lang="zh-CN" altLang="zh-CN" sz="2400" kern="1200" cap="none" spc="0" normalizeH="0" baseline="0" noProof="0" dirty="0">
                <a:effectLst>
                  <a:outerShdw blurRad="38100" dist="19050" dir="2700000" algn="tl" rotWithShape="0">
                    <a:schemeClr val="dk1">
                      <a:alpha val="40000"/>
                    </a:schemeClr>
                  </a:outerShdw>
                </a:effectLst>
                <a:latin typeface="宋体" panose="02010600030101010101" pitchFamily="2" charset="-122"/>
                <a:cs typeface="宋体" panose="02010600030101010101" pitchFamily="2" charset="-122"/>
              </a:rPr>
              <a:t>所受影响：</a:t>
            </a:r>
            <a:r>
              <a:rPr kumimoji="0" lang="zh-CN" altLang="zh-CN" sz="2400" kern="1200" cap="none" spc="0" normalizeH="0" baseline="0" noProof="0" dirty="0">
                <a:solidFill>
                  <a:srgbClr val="FF0000"/>
                </a:solidFill>
                <a:effectLst>
                  <a:outerShdw blurRad="38100" dist="19050" dir="2700000" algn="tl" rotWithShape="0">
                    <a:schemeClr val="dk1">
                      <a:alpha val="40000"/>
                    </a:schemeClr>
                  </a:outerShdw>
                </a:effectLst>
                <a:latin typeface="宋体" panose="02010600030101010101" pitchFamily="2" charset="-122"/>
                <a:cs typeface="宋体" panose="02010600030101010101" pitchFamily="2" charset="-122"/>
              </a:rPr>
              <a:t>无预算安排的项目不予受理。</a:t>
            </a:r>
            <a:endParaRPr kumimoji="0" lang="zh-CN" altLang="zh-CN" sz="2400" kern="1200" cap="none" spc="0" normalizeH="0" baseline="0" noProof="0" dirty="0">
              <a:latin typeface="+mn-lt"/>
              <a:ea typeface="+mn-ea"/>
              <a:cs typeface="+mn-cs"/>
            </a:endParaRPr>
          </a:p>
          <a:p>
            <a:pPr marL="342900" marR="0" indent="-342900" defTabSz="914400" fontAlgn="auto">
              <a:lnSpc>
                <a:spcPct val="150000"/>
              </a:lnSpc>
              <a:spcBef>
                <a:spcPts val="0"/>
              </a:spcBef>
              <a:spcAft>
                <a:spcPts val="0"/>
              </a:spcAft>
              <a:buClrTx/>
              <a:buSzTx/>
              <a:buFontTx/>
              <a:buNone/>
              <a:defRPr/>
            </a:pPr>
            <a:endParaRPr kumimoji="0" lang="en-US" altLang="zh-CN" sz="1600" kern="1200" cap="none" spc="0" normalizeH="0" baseline="0" noProof="0" dirty="0">
              <a:latin typeface="+mn-lt"/>
              <a:ea typeface="+mn-ea"/>
              <a:cs typeface="+mn-cs"/>
            </a:endParaRPr>
          </a:p>
          <a:p>
            <a:pPr marL="342900" marR="0" indent="-342900" defTabSz="914400" fontAlgn="auto">
              <a:lnSpc>
                <a:spcPct val="150000"/>
              </a:lnSpc>
              <a:spcBef>
                <a:spcPts val="0"/>
              </a:spcBef>
              <a:spcAft>
                <a:spcPts val="0"/>
              </a:spcAft>
              <a:buClrTx/>
              <a:buSzTx/>
              <a:buFontTx/>
              <a:buNone/>
              <a:defRPr/>
            </a:pPr>
            <a:endParaRPr kumimoji="0" lang="en-US" altLang="zh-CN" sz="1600" kern="1200" cap="none" spc="0" normalizeH="0" baseline="0" noProof="0" dirty="0">
              <a:latin typeface="+mn-lt"/>
              <a:ea typeface="+mn-ea"/>
              <a:cs typeface="+mn-cs"/>
            </a:endParaRPr>
          </a:p>
          <a:p>
            <a:pPr marL="342900" marR="0" indent="-342900" defTabSz="914400" fontAlgn="auto">
              <a:lnSpc>
                <a:spcPct val="150000"/>
              </a:lnSpc>
              <a:spcBef>
                <a:spcPts val="0"/>
              </a:spcBef>
              <a:spcAft>
                <a:spcPts val="0"/>
              </a:spcAft>
              <a:buClrTx/>
              <a:buSzTx/>
              <a:buFontTx/>
              <a:buNone/>
              <a:defRPr/>
            </a:pPr>
            <a:endParaRPr kumimoji="0" lang="en-US" altLang="zh-CN" sz="2000" kern="1200" cap="none" spc="0" normalizeH="0" baseline="0" noProof="0" dirty="0">
              <a:latin typeface="+mn-lt"/>
              <a:ea typeface="+mn-ea"/>
              <a:cs typeface="+mn-cs"/>
            </a:endParaRPr>
          </a:p>
          <a:p>
            <a:pPr marL="342900" marR="0" indent="-342900" defTabSz="914400" fontAlgn="auto">
              <a:lnSpc>
                <a:spcPct val="150000"/>
              </a:lnSpc>
              <a:spcBef>
                <a:spcPts val="0"/>
              </a:spcBef>
              <a:spcAft>
                <a:spcPts val="0"/>
              </a:spcAft>
              <a:buClrTx/>
              <a:buSzTx/>
              <a:buFontTx/>
              <a:buNone/>
              <a:defRPr/>
            </a:pPr>
            <a:endParaRPr kumimoji="0" lang="zh-CN" altLang="en-US" sz="2000" kern="1200" cap="none" spc="0" normalizeH="0" baseline="0" noProof="0" dirty="0">
              <a:latin typeface="+mn-lt"/>
              <a:ea typeface="+mn-ea"/>
              <a:cs typeface="+mn-cs"/>
            </a:endParaRPr>
          </a:p>
        </p:txBody>
      </p:sp>
    </p:spTree>
  </p:cSld>
  <p:clrMapOvr>
    <a:masterClrMapping/>
  </p:clrMapOvr>
  <p:transition spd="slow" advTm="0">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TextBox 3"/>
          <p:cNvSpPr txBox="1"/>
          <p:nvPr/>
        </p:nvSpPr>
        <p:spPr>
          <a:xfrm>
            <a:off x="381000" y="514350"/>
            <a:ext cx="5838825" cy="521970"/>
          </a:xfrm>
          <a:prstGeom prst="rect">
            <a:avLst/>
          </a:prstGeom>
          <a:noFill/>
          <a:ln w="9525">
            <a:noFill/>
          </a:ln>
        </p:spPr>
        <p:txBody>
          <a:bodyPr wrap="square">
            <a:spAutoFit/>
          </a:bodyPr>
          <a:p>
            <a:r>
              <a:rPr lang="zh-CN" altLang="en-US" sz="2800" dirty="0">
                <a:latin typeface="Arial" panose="020B0604020202020204" pitchFamily="34" charset="0"/>
                <a:ea typeface="字体视界-一风尚黑体"/>
              </a:rPr>
              <a:t>政府采购注意事项：采购意向公示</a:t>
            </a:r>
            <a:endParaRPr lang="zh-CN" altLang="en-US" sz="2800" dirty="0">
              <a:latin typeface="Arial" panose="020B0604020202020204" pitchFamily="34" charset="0"/>
              <a:ea typeface="字体视界-一风尚黑体"/>
            </a:endParaRPr>
          </a:p>
        </p:txBody>
      </p:sp>
      <p:sp>
        <p:nvSpPr>
          <p:cNvPr id="5" name="TextBox 4"/>
          <p:cNvSpPr txBox="1"/>
          <p:nvPr/>
        </p:nvSpPr>
        <p:spPr>
          <a:xfrm>
            <a:off x="1143000" y="1047750"/>
            <a:ext cx="7010400" cy="5077460"/>
          </a:xfrm>
          <a:prstGeom prst="rect">
            <a:avLst/>
          </a:prstGeom>
          <a:noFill/>
        </p:spPr>
        <p:txBody>
          <a:bodyPr>
            <a:spAutoFit/>
          </a:bodyPr>
          <a:lstStyle/>
          <a:p>
            <a:pPr marR="0" defTabSz="914400" fontAlgn="auto">
              <a:spcBef>
                <a:spcPts val="0"/>
              </a:spcBef>
              <a:spcAft>
                <a:spcPts val="0"/>
              </a:spcAft>
              <a:buClrTx/>
              <a:buSzTx/>
              <a:buFontTx/>
              <a:buNone/>
              <a:defRPr/>
            </a:pPr>
            <a:r>
              <a:rPr kumimoji="0" lang="en-US" altLang="zh-CN" sz="2400" kern="1200" cap="none" spc="0" normalizeH="0" baseline="0" noProof="0" dirty="0">
                <a:solidFill>
                  <a:srgbClr val="FF0000"/>
                </a:solidFill>
                <a:effectLst>
                  <a:outerShdw blurRad="38100" dist="19050" dir="2700000" algn="tl" rotWithShape="0">
                    <a:schemeClr val="dk1">
                      <a:alpha val="40000"/>
                    </a:schemeClr>
                  </a:outerShdw>
                </a:effectLst>
                <a:latin typeface="+mn-lt"/>
                <a:ea typeface="+mn-ea"/>
                <a:cs typeface="+mn-cs"/>
              </a:rPr>
              <a:t>          </a:t>
            </a:r>
            <a:r>
              <a:rPr kumimoji="0" lang="zh-CN" altLang="zh-CN" sz="2400" kern="1200" cap="none" spc="0" normalizeH="0" baseline="0" noProof="0" dirty="0">
                <a:solidFill>
                  <a:srgbClr val="FF0000"/>
                </a:solidFill>
                <a:effectLst>
                  <a:outerShdw blurRad="38100" dist="19050" dir="2700000" algn="tl" rotWithShape="0">
                    <a:schemeClr val="dk1">
                      <a:alpha val="40000"/>
                    </a:schemeClr>
                  </a:outerShdw>
                </a:effectLst>
                <a:latin typeface="+mn-lt"/>
                <a:ea typeface="+mn-ea"/>
                <a:cs typeface="+mn-cs"/>
              </a:rPr>
              <a:t>新变化：</a:t>
            </a:r>
            <a:endParaRPr kumimoji="0" lang="en-US" altLang="zh-CN" sz="2400" kern="1200" cap="none" spc="0" normalizeH="0" baseline="0" noProof="0" dirty="0">
              <a:effectLst>
                <a:outerShdw blurRad="38100" dist="19050" dir="2700000" algn="tl" rotWithShape="0">
                  <a:schemeClr val="dk1">
                    <a:alpha val="40000"/>
                  </a:schemeClr>
                </a:outerShdw>
              </a:effectLst>
              <a:latin typeface="+mn-lt"/>
              <a:ea typeface="+mn-ea"/>
              <a:cs typeface="+mn-cs"/>
            </a:endParaRPr>
          </a:p>
          <a:p>
            <a:pPr marR="0" defTabSz="914400" fontAlgn="auto">
              <a:spcBef>
                <a:spcPts val="0"/>
              </a:spcBef>
              <a:spcAft>
                <a:spcPts val="0"/>
              </a:spcAft>
              <a:buClrTx/>
              <a:buSzTx/>
              <a:buFontTx/>
              <a:buNone/>
              <a:defRPr/>
            </a:pPr>
            <a:endParaRPr kumimoji="0" lang="zh-CN" altLang="zh-CN" sz="2400" kern="1200" cap="none" spc="0" normalizeH="0" baseline="0" noProof="0" dirty="0">
              <a:latin typeface="+mn-lt"/>
              <a:ea typeface="+mn-ea"/>
              <a:cs typeface="+mn-cs"/>
            </a:endParaRPr>
          </a:p>
          <a:p>
            <a:pPr marR="0" defTabSz="914400" fontAlgn="auto">
              <a:spcBef>
                <a:spcPts val="0"/>
              </a:spcBef>
              <a:spcAft>
                <a:spcPts val="0"/>
              </a:spcAft>
              <a:buClrTx/>
              <a:buSzTx/>
              <a:buFontTx/>
              <a:buNone/>
              <a:defRPr/>
            </a:pPr>
            <a:r>
              <a:rPr kumimoji="0" altLang="zh-CN" sz="2400" kern="1200" cap="none" spc="0" normalizeH="0" baseline="0" noProof="0" dirty="0">
                <a:effectLst>
                  <a:outerShdw blurRad="38100" dist="19050" dir="2700000" algn="tl" rotWithShape="0">
                    <a:schemeClr val="dk1">
                      <a:alpha val="40000"/>
                    </a:schemeClr>
                  </a:outerShdw>
                </a:effectLst>
                <a:latin typeface="宋体" panose="02010600030101010101" pitchFamily="2" charset="-122"/>
                <a:cs typeface="宋体" panose="02010600030101010101" pitchFamily="2" charset="-122"/>
              </a:rPr>
              <a:t>从2021年1月1日起，所有限额以上采购项目均需提前进行采购意向公示，公示完成</a:t>
            </a:r>
            <a:r>
              <a:rPr kumimoji="0" altLang="zh-CN" sz="2400" kern="1200" cap="none" spc="0" normalizeH="0" baseline="0" noProof="0" dirty="0">
                <a:solidFill>
                  <a:srgbClr val="FF0000"/>
                </a:solidFill>
                <a:effectLst>
                  <a:outerShdw blurRad="38100" dist="19050" dir="2700000" algn="tl" rotWithShape="0">
                    <a:schemeClr val="dk1">
                      <a:alpha val="40000"/>
                    </a:schemeClr>
                  </a:outerShdw>
                </a:effectLst>
                <a:latin typeface="宋体" panose="02010600030101010101" pitchFamily="2" charset="-122"/>
                <a:cs typeface="宋体" panose="02010600030101010101" pitchFamily="2" charset="-122"/>
              </a:rPr>
              <a:t>30天</a:t>
            </a:r>
            <a:r>
              <a:rPr kumimoji="0" altLang="zh-CN" sz="2400" kern="1200" cap="none" spc="0" normalizeH="0" baseline="0" noProof="0" dirty="0">
                <a:effectLst>
                  <a:outerShdw blurRad="38100" dist="19050" dir="2700000" algn="tl" rotWithShape="0">
                    <a:schemeClr val="dk1">
                      <a:alpha val="40000"/>
                    </a:schemeClr>
                  </a:outerShdw>
                </a:effectLst>
                <a:latin typeface="宋体" panose="02010600030101010101" pitchFamily="2" charset="-122"/>
                <a:cs typeface="宋体" panose="02010600030101010101" pitchFamily="2" charset="-122"/>
              </a:rPr>
              <a:t>后方可启动采购计划申报</a:t>
            </a:r>
            <a:r>
              <a:rPr kumimoji="0" lang="zh-CN" sz="2400" kern="1200" cap="none" spc="0" normalizeH="0" baseline="0" noProof="0" dirty="0">
                <a:effectLst>
                  <a:outerShdw blurRad="38100" dist="19050" dir="2700000" algn="tl" rotWithShape="0">
                    <a:schemeClr val="dk1">
                      <a:alpha val="40000"/>
                    </a:schemeClr>
                  </a:outerShdw>
                </a:effectLst>
                <a:latin typeface="宋体" panose="02010600030101010101" pitchFamily="2" charset="-122"/>
                <a:cs typeface="宋体" panose="02010600030101010101" pitchFamily="2" charset="-122"/>
              </a:rPr>
              <a:t>。</a:t>
            </a:r>
            <a:endParaRPr kumimoji="0" lang="zh-CN" sz="2400" kern="1200" cap="none" spc="0" normalizeH="0" baseline="0" noProof="0" dirty="0">
              <a:effectLst>
                <a:outerShdw blurRad="38100" dist="19050" dir="2700000" algn="tl" rotWithShape="0">
                  <a:schemeClr val="dk1">
                    <a:alpha val="40000"/>
                  </a:schemeClr>
                </a:outerShdw>
              </a:effectLst>
              <a:latin typeface="宋体" panose="02010600030101010101" pitchFamily="2" charset="-122"/>
              <a:cs typeface="宋体" panose="02010600030101010101" pitchFamily="2" charset="-122"/>
            </a:endParaRPr>
          </a:p>
          <a:p>
            <a:pPr marR="0" defTabSz="914400" fontAlgn="auto">
              <a:spcBef>
                <a:spcPts val="0"/>
              </a:spcBef>
              <a:spcAft>
                <a:spcPts val="0"/>
              </a:spcAft>
              <a:buClrTx/>
              <a:buSzTx/>
              <a:buFontTx/>
              <a:buNone/>
              <a:defRPr/>
            </a:pPr>
            <a:endParaRPr kumimoji="0" lang="zh-CN" altLang="zh-CN" sz="2400" kern="1200" cap="none" spc="0" normalizeH="0" baseline="0" noProof="0" dirty="0">
              <a:effectLst>
                <a:outerShdw blurRad="38100" dist="19050" dir="2700000" algn="tl" rotWithShape="0">
                  <a:schemeClr val="dk1">
                    <a:alpha val="40000"/>
                  </a:schemeClr>
                </a:outerShdw>
              </a:effectLst>
              <a:latin typeface="宋体" panose="02010600030101010101" pitchFamily="2" charset="-122"/>
              <a:cs typeface="宋体" panose="02010600030101010101" pitchFamily="2" charset="-122"/>
            </a:endParaRPr>
          </a:p>
          <a:p>
            <a:pPr marR="0" defTabSz="914400" fontAlgn="auto">
              <a:spcBef>
                <a:spcPts val="0"/>
              </a:spcBef>
              <a:spcAft>
                <a:spcPts val="0"/>
              </a:spcAft>
              <a:buClrTx/>
              <a:buSzTx/>
              <a:buFontTx/>
              <a:buNone/>
              <a:defRPr/>
            </a:pPr>
            <a:r>
              <a:rPr kumimoji="0" lang="zh-CN" sz="2400" kern="1200" cap="none" spc="0" normalizeH="0" baseline="0" noProof="0" dirty="0">
                <a:effectLst>
                  <a:outerShdw blurRad="38100" dist="19050" dir="2700000" algn="tl" rotWithShape="0">
                    <a:schemeClr val="dk1">
                      <a:alpha val="40000"/>
                    </a:schemeClr>
                  </a:outerShdw>
                </a:effectLst>
                <a:latin typeface="宋体" panose="02010600030101010101" pitchFamily="2" charset="-122"/>
                <a:cs typeface="宋体" panose="02010600030101010101" pitchFamily="2" charset="-122"/>
              </a:rPr>
              <a:t>所受影响：各部门限额以上采购项目应充分考虑到意向公示时间和预算资金支付进度要求，合理安排拟启动时间。</a:t>
            </a:r>
            <a:endParaRPr kumimoji="0" lang="zh-CN" sz="2400" kern="1200" cap="none" spc="0" normalizeH="0" baseline="0" noProof="0" dirty="0">
              <a:effectLst>
                <a:outerShdw blurRad="38100" dist="19050" dir="2700000" algn="tl" rotWithShape="0">
                  <a:schemeClr val="dk1">
                    <a:alpha val="40000"/>
                  </a:schemeClr>
                </a:outerShdw>
              </a:effectLst>
              <a:latin typeface="宋体" panose="02010600030101010101" pitchFamily="2" charset="-122"/>
              <a:cs typeface="宋体" panose="02010600030101010101" pitchFamily="2" charset="-122"/>
            </a:endParaRPr>
          </a:p>
          <a:p>
            <a:pPr marL="342900" marR="0" indent="-342900" defTabSz="914400" fontAlgn="auto">
              <a:lnSpc>
                <a:spcPct val="150000"/>
              </a:lnSpc>
              <a:spcBef>
                <a:spcPts val="0"/>
              </a:spcBef>
              <a:spcAft>
                <a:spcPts val="0"/>
              </a:spcAft>
              <a:buClrTx/>
              <a:buSzTx/>
              <a:buFontTx/>
              <a:buNone/>
              <a:defRPr/>
            </a:pPr>
            <a:endParaRPr kumimoji="0" lang="en-US" altLang="zh-CN" sz="1600" kern="1200" cap="none" spc="0" normalizeH="0" baseline="0" noProof="0" dirty="0">
              <a:latin typeface="+mn-lt"/>
              <a:ea typeface="+mn-ea"/>
              <a:cs typeface="+mn-cs"/>
            </a:endParaRPr>
          </a:p>
          <a:p>
            <a:pPr marL="342900" marR="0" indent="-342900" defTabSz="914400" fontAlgn="auto">
              <a:lnSpc>
                <a:spcPct val="150000"/>
              </a:lnSpc>
              <a:spcBef>
                <a:spcPts val="0"/>
              </a:spcBef>
              <a:spcAft>
                <a:spcPts val="0"/>
              </a:spcAft>
              <a:buClrTx/>
              <a:buSzTx/>
              <a:buFontTx/>
              <a:buNone/>
              <a:defRPr/>
            </a:pPr>
            <a:endParaRPr kumimoji="0" lang="en-US" altLang="zh-CN" sz="1600" kern="1200" cap="none" spc="0" normalizeH="0" baseline="0" noProof="0" dirty="0">
              <a:latin typeface="+mn-lt"/>
              <a:ea typeface="+mn-ea"/>
              <a:cs typeface="+mn-cs"/>
            </a:endParaRPr>
          </a:p>
          <a:p>
            <a:pPr marL="342900" marR="0" indent="-342900" defTabSz="914400" fontAlgn="auto">
              <a:lnSpc>
                <a:spcPct val="150000"/>
              </a:lnSpc>
              <a:spcBef>
                <a:spcPts val="0"/>
              </a:spcBef>
              <a:spcAft>
                <a:spcPts val="0"/>
              </a:spcAft>
              <a:buClrTx/>
              <a:buSzTx/>
              <a:buFontTx/>
              <a:buNone/>
              <a:defRPr/>
            </a:pPr>
            <a:endParaRPr kumimoji="0" lang="en-US" altLang="zh-CN" sz="2000" kern="1200" cap="none" spc="0" normalizeH="0" baseline="0" noProof="0" dirty="0">
              <a:latin typeface="+mn-lt"/>
              <a:ea typeface="+mn-ea"/>
              <a:cs typeface="+mn-cs"/>
            </a:endParaRPr>
          </a:p>
          <a:p>
            <a:pPr marL="342900" marR="0" indent="-342900" defTabSz="914400" fontAlgn="auto">
              <a:lnSpc>
                <a:spcPct val="150000"/>
              </a:lnSpc>
              <a:spcBef>
                <a:spcPts val="0"/>
              </a:spcBef>
              <a:spcAft>
                <a:spcPts val="0"/>
              </a:spcAft>
              <a:buClrTx/>
              <a:buSzTx/>
              <a:buFontTx/>
              <a:buNone/>
              <a:defRPr/>
            </a:pPr>
            <a:endParaRPr kumimoji="0" lang="zh-CN" altLang="en-US" sz="2000" kern="1200" cap="none" spc="0" normalizeH="0" baseline="0" noProof="0" dirty="0">
              <a:latin typeface="+mn-lt"/>
              <a:ea typeface="+mn-ea"/>
              <a:cs typeface="+mn-cs"/>
            </a:endParaRPr>
          </a:p>
        </p:txBody>
      </p:sp>
      <p:sp>
        <p:nvSpPr>
          <p:cNvPr id="2" name="五角星 1"/>
          <p:cNvSpPr/>
          <p:nvPr/>
        </p:nvSpPr>
        <p:spPr>
          <a:xfrm>
            <a:off x="1295400" y="1123950"/>
            <a:ext cx="536575" cy="457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transition spd="slow" advTm="0">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TextBox 3"/>
          <p:cNvSpPr txBox="1"/>
          <p:nvPr/>
        </p:nvSpPr>
        <p:spPr>
          <a:xfrm>
            <a:off x="381000" y="514350"/>
            <a:ext cx="5922645" cy="521970"/>
          </a:xfrm>
          <a:prstGeom prst="rect">
            <a:avLst/>
          </a:prstGeom>
          <a:noFill/>
          <a:ln w="9525">
            <a:noFill/>
          </a:ln>
        </p:spPr>
        <p:txBody>
          <a:bodyPr wrap="square">
            <a:spAutoFit/>
          </a:bodyPr>
          <a:p>
            <a:r>
              <a:rPr lang="zh-CN" altLang="en-US" sz="2800" dirty="0">
                <a:latin typeface="Arial" panose="020B0604020202020204" pitchFamily="34" charset="0"/>
                <a:ea typeface="字体视界-一风尚黑体"/>
              </a:rPr>
              <a:t>政府采购注意事项：</a:t>
            </a:r>
            <a:r>
              <a:rPr lang="zh-CN" altLang="en-US" sz="2800" dirty="0">
                <a:ea typeface="字体视界-一风尚黑体"/>
                <a:sym typeface="+mn-ea"/>
              </a:rPr>
              <a:t>采购意向公示</a:t>
            </a:r>
            <a:endParaRPr lang="zh-CN" altLang="en-US" sz="2800" dirty="0">
              <a:latin typeface="Arial" panose="020B0604020202020204" pitchFamily="34" charset="0"/>
              <a:ea typeface="字体视界-一风尚黑体"/>
            </a:endParaRPr>
          </a:p>
        </p:txBody>
      </p:sp>
      <p:sp>
        <p:nvSpPr>
          <p:cNvPr id="28675" name="TextBox 4"/>
          <p:cNvSpPr txBox="1"/>
          <p:nvPr/>
        </p:nvSpPr>
        <p:spPr>
          <a:xfrm>
            <a:off x="1143000" y="1047750"/>
            <a:ext cx="7010400" cy="2676525"/>
          </a:xfrm>
          <a:prstGeom prst="rect">
            <a:avLst/>
          </a:prstGeom>
          <a:noFill/>
          <a:ln w="9525">
            <a:noFill/>
          </a:ln>
        </p:spPr>
        <p:txBody>
          <a:bodyPr>
            <a:spAutoFit/>
          </a:bodyPr>
          <a:p>
            <a:endParaRPr lang="zh-CN" altLang="zh-CN" sz="2400" dirty="0">
              <a:latin typeface="Arial" panose="020B0604020202020204" pitchFamily="34" charset="0"/>
              <a:ea typeface="字体视界-一风尚黑体"/>
            </a:endParaRPr>
          </a:p>
          <a:p>
            <a:endParaRPr lang="zh-CN" altLang="zh-CN" sz="2400" dirty="0">
              <a:latin typeface="Arial" panose="020B0604020202020204" pitchFamily="34" charset="0"/>
              <a:ea typeface="字体视界-一风尚黑体"/>
            </a:endParaRPr>
          </a:p>
          <a:p>
            <a:r>
              <a:rPr lang="zh-CN" altLang="zh-CN" sz="2400" dirty="0">
                <a:latin typeface="Arial" panose="020B0604020202020204" pitchFamily="34" charset="0"/>
                <a:ea typeface="字体视界-一风尚黑体"/>
              </a:rPr>
              <a:t>意向公示内容须与项目实际采购情况（含采购</a:t>
            </a:r>
            <a:r>
              <a:rPr lang="en-US" altLang="zh-CN" sz="2400" dirty="0">
                <a:latin typeface="Arial" panose="020B0604020202020204" pitchFamily="34" charset="0"/>
                <a:ea typeface="字体视界-一风尚黑体"/>
              </a:rPr>
              <a:t>         </a:t>
            </a:r>
            <a:r>
              <a:rPr lang="zh-CN" altLang="zh-CN" sz="2400" dirty="0">
                <a:latin typeface="Arial" panose="020B0604020202020204" pitchFamily="34" charset="0"/>
                <a:ea typeface="字体视界-一风尚黑体"/>
              </a:rPr>
              <a:t>内容、采购方式、分包情况等）一致，否则作废。</a:t>
            </a:r>
            <a:endParaRPr lang="zh-CN" altLang="zh-CN" sz="2400" dirty="0">
              <a:latin typeface="Arial" panose="020B0604020202020204" pitchFamily="34" charset="0"/>
              <a:ea typeface="字体视界-一风尚黑体"/>
            </a:endParaRPr>
          </a:p>
          <a:p>
            <a:endParaRPr lang="zh-CN" altLang="zh-CN" sz="2400" dirty="0">
              <a:latin typeface="Arial" panose="020B0604020202020204" pitchFamily="34" charset="0"/>
              <a:ea typeface="字体视界-一风尚黑体"/>
            </a:endParaRPr>
          </a:p>
          <a:p>
            <a:endParaRPr lang="zh-CN" altLang="zh-CN" sz="2400" dirty="0">
              <a:latin typeface="Arial" panose="020B0604020202020204" pitchFamily="34" charset="0"/>
              <a:ea typeface="字体视界-一风尚黑体"/>
            </a:endParaRPr>
          </a:p>
          <a:p>
            <a:r>
              <a:rPr lang="zh-CN" altLang="zh-CN" sz="2400" dirty="0">
                <a:latin typeface="Arial" panose="020B0604020202020204" pitchFamily="34" charset="0"/>
                <a:ea typeface="字体视界-一风尚黑体"/>
              </a:rPr>
              <a:t>所受影响：如有变化</a:t>
            </a:r>
            <a:r>
              <a:rPr lang="zh-CN" altLang="zh-CN" sz="2400" dirty="0">
                <a:solidFill>
                  <a:srgbClr val="FF0000"/>
                </a:solidFill>
                <a:latin typeface="Arial" panose="020B0604020202020204" pitchFamily="34" charset="0"/>
                <a:ea typeface="字体视界-一风尚黑体"/>
              </a:rPr>
              <a:t>需重新公示30天。</a:t>
            </a:r>
            <a:endParaRPr lang="zh-CN" altLang="zh-CN" sz="2400" dirty="0">
              <a:solidFill>
                <a:srgbClr val="FF0000"/>
              </a:solidFill>
              <a:latin typeface="Arial" panose="020B0604020202020204" pitchFamily="34" charset="0"/>
              <a:ea typeface="字体视界-一风尚黑体"/>
            </a:endParaRPr>
          </a:p>
        </p:txBody>
      </p:sp>
    </p:spTree>
  </p:cSld>
  <p:clrMapOvr>
    <a:masterClrMapping/>
  </p:clrMapOvr>
  <p:transition spd="slow" advTm="0">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TextBox 3"/>
          <p:cNvSpPr txBox="1"/>
          <p:nvPr/>
        </p:nvSpPr>
        <p:spPr>
          <a:xfrm>
            <a:off x="381000" y="514350"/>
            <a:ext cx="6074410" cy="521970"/>
          </a:xfrm>
          <a:prstGeom prst="rect">
            <a:avLst/>
          </a:prstGeom>
          <a:noFill/>
          <a:ln w="9525">
            <a:noFill/>
          </a:ln>
        </p:spPr>
        <p:txBody>
          <a:bodyPr wrap="square">
            <a:spAutoFit/>
          </a:bodyPr>
          <a:p>
            <a:r>
              <a:rPr lang="zh-CN" altLang="en-US" sz="2800" dirty="0">
                <a:latin typeface="Arial" panose="020B0604020202020204" pitchFamily="34" charset="0"/>
                <a:ea typeface="字体视界-一风尚黑体"/>
              </a:rPr>
              <a:t>政府采购注意事项：项目启动前期</a:t>
            </a:r>
            <a:endParaRPr lang="zh-CN" altLang="en-US" sz="2800" dirty="0">
              <a:latin typeface="Arial" panose="020B0604020202020204" pitchFamily="34" charset="0"/>
              <a:ea typeface="字体视界-一风尚黑体"/>
            </a:endParaRPr>
          </a:p>
        </p:txBody>
      </p:sp>
      <p:sp>
        <p:nvSpPr>
          <p:cNvPr id="25603" name="TextBox 4"/>
          <p:cNvSpPr txBox="1"/>
          <p:nvPr/>
        </p:nvSpPr>
        <p:spPr>
          <a:xfrm>
            <a:off x="1143000" y="1200150"/>
            <a:ext cx="7010400" cy="1938020"/>
          </a:xfrm>
          <a:prstGeom prst="rect">
            <a:avLst/>
          </a:prstGeom>
          <a:noFill/>
          <a:ln w="9525">
            <a:noFill/>
          </a:ln>
        </p:spPr>
        <p:txBody>
          <a:bodyPr>
            <a:spAutoFit/>
          </a:bodyPr>
          <a:p>
            <a:pPr>
              <a:buNone/>
            </a:pPr>
            <a:endParaRPr lang="en-US" altLang="zh-CN" sz="2400" dirty="0">
              <a:latin typeface="Arial" panose="020B0604020202020204" pitchFamily="34" charset="0"/>
            </a:endParaRPr>
          </a:p>
          <a:p>
            <a:pPr>
              <a:buNone/>
            </a:pPr>
            <a:r>
              <a:rPr lang="en-US" altLang="zh-CN" sz="2400" dirty="0">
                <a:latin typeface="Arial" panose="020B0604020202020204" pitchFamily="34" charset="0"/>
              </a:rPr>
              <a:t>        </a:t>
            </a:r>
            <a:r>
              <a:rPr lang="zh-CN" altLang="en-US" sz="2400" dirty="0">
                <a:latin typeface="Arial" panose="020B0604020202020204" pitchFamily="34" charset="0"/>
              </a:rPr>
              <a:t>采购项目启动前要做好充分的市场调研，合理确定采购需求与技术参数，</a:t>
            </a:r>
            <a:r>
              <a:rPr lang="en-US" altLang="zh-CN" sz="2400" dirty="0">
                <a:latin typeface="Arial" panose="020B0604020202020204" pitchFamily="34" charset="0"/>
              </a:rPr>
              <a:t>30</a:t>
            </a:r>
            <a:r>
              <a:rPr lang="zh-CN" altLang="en-US" sz="2400" dirty="0">
                <a:latin typeface="Arial" panose="020B0604020202020204" pitchFamily="34" charset="0"/>
              </a:rPr>
              <a:t>万元以上项目至少向</a:t>
            </a:r>
            <a:r>
              <a:rPr lang="en-US" altLang="zh-CN" sz="2400" dirty="0">
                <a:latin typeface="Arial" panose="020B0604020202020204" pitchFamily="34" charset="0"/>
              </a:rPr>
              <a:t>3</a:t>
            </a:r>
            <a:r>
              <a:rPr lang="zh-CN" altLang="en-US" sz="2400" dirty="0">
                <a:latin typeface="Arial" panose="020B0604020202020204" pitchFamily="34" charset="0"/>
              </a:rPr>
              <a:t>家以上单位进行询价，合理确定拦标价。（不得超出预算金额）</a:t>
            </a:r>
            <a:endParaRPr lang="zh-CN" altLang="en-US" sz="2400" dirty="0">
              <a:latin typeface="Arial" panose="020B0604020202020204" pitchFamily="34" charset="0"/>
            </a:endParaRPr>
          </a:p>
        </p:txBody>
      </p:sp>
    </p:spTree>
  </p:cSld>
  <p:clrMapOvr>
    <a:masterClrMapping/>
  </p:clrMapOvr>
  <p:transition spd="slow" advTm="0">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TextBox 3"/>
          <p:cNvSpPr txBox="1"/>
          <p:nvPr/>
        </p:nvSpPr>
        <p:spPr>
          <a:xfrm>
            <a:off x="381000" y="514350"/>
            <a:ext cx="6012815" cy="521970"/>
          </a:xfrm>
          <a:prstGeom prst="rect">
            <a:avLst/>
          </a:prstGeom>
          <a:noFill/>
          <a:ln w="9525">
            <a:noFill/>
          </a:ln>
        </p:spPr>
        <p:txBody>
          <a:bodyPr wrap="square">
            <a:spAutoFit/>
          </a:bodyPr>
          <a:p>
            <a:r>
              <a:rPr lang="zh-CN" altLang="en-US" sz="2800" dirty="0">
                <a:latin typeface="Arial" panose="020B0604020202020204" pitchFamily="34" charset="0"/>
                <a:ea typeface="字体视界-一风尚黑体"/>
              </a:rPr>
              <a:t>政府采购注意事项：文件编制环节</a:t>
            </a:r>
            <a:endParaRPr lang="zh-CN" altLang="en-US" sz="2800" dirty="0">
              <a:latin typeface="Arial" panose="020B0604020202020204" pitchFamily="34" charset="0"/>
              <a:ea typeface="字体视界-一风尚黑体"/>
            </a:endParaRPr>
          </a:p>
        </p:txBody>
      </p:sp>
      <p:sp>
        <p:nvSpPr>
          <p:cNvPr id="26627" name="TextBox 4"/>
          <p:cNvSpPr txBox="1"/>
          <p:nvPr/>
        </p:nvSpPr>
        <p:spPr>
          <a:xfrm>
            <a:off x="1143000" y="1200150"/>
            <a:ext cx="7010400" cy="3415030"/>
          </a:xfrm>
          <a:prstGeom prst="rect">
            <a:avLst/>
          </a:prstGeom>
          <a:noFill/>
          <a:ln w="9525">
            <a:noFill/>
          </a:ln>
        </p:spPr>
        <p:txBody>
          <a:bodyPr>
            <a:spAutoFit/>
          </a:bodyPr>
          <a:p>
            <a:pPr>
              <a:buNone/>
            </a:pPr>
            <a:r>
              <a:rPr lang="en-US" altLang="zh-CN" sz="2400" dirty="0">
                <a:latin typeface="Arial" panose="020B0604020202020204" pitchFamily="34" charset="0"/>
              </a:rPr>
              <a:t>       </a:t>
            </a:r>
            <a:r>
              <a:rPr lang="zh-CN" altLang="en-US" sz="2400" dirty="0">
                <a:latin typeface="Arial" panose="020B0604020202020204" pitchFamily="34" charset="0"/>
              </a:rPr>
              <a:t>组织采购过程中严格按照采购法相关法律规定执行，采购文件不得提出有倾向性条款和违反市场公平竞争的要求。</a:t>
            </a:r>
            <a:endParaRPr lang="en-US" altLang="zh-CN" sz="2400" dirty="0">
              <a:latin typeface="Arial" panose="020B0604020202020204" pitchFamily="34" charset="0"/>
            </a:endParaRPr>
          </a:p>
          <a:p>
            <a:pPr>
              <a:buNone/>
            </a:pPr>
            <a:r>
              <a:rPr lang="en-US" altLang="zh-CN" sz="2400" dirty="0">
                <a:latin typeface="Arial" panose="020B0604020202020204" pitchFamily="34" charset="0"/>
              </a:rPr>
              <a:t>1</a:t>
            </a:r>
            <a:r>
              <a:rPr lang="zh-CN" altLang="en-US" sz="2400" dirty="0">
                <a:latin typeface="Arial" panose="020B0604020202020204" pitchFamily="34" charset="0"/>
              </a:rPr>
              <a:t>、对企业所有制形式、规模、成立年限、注册资金、设立分支机构、特定行业及地域业绩等方面的要求；</a:t>
            </a:r>
            <a:endParaRPr lang="en-US" altLang="zh-CN" sz="2400" dirty="0">
              <a:latin typeface="Arial" panose="020B0604020202020204" pitchFamily="34" charset="0"/>
            </a:endParaRPr>
          </a:p>
          <a:p>
            <a:pPr>
              <a:buNone/>
            </a:pPr>
            <a:r>
              <a:rPr lang="en-US" altLang="zh-CN" sz="2400" dirty="0">
                <a:latin typeface="Arial" panose="020B0604020202020204" pitchFamily="34" charset="0"/>
              </a:rPr>
              <a:t>2</a:t>
            </a:r>
            <a:r>
              <a:rPr lang="zh-CN" altLang="en-US" sz="2400" dirty="0">
                <a:latin typeface="Arial" panose="020B0604020202020204" pitchFamily="34" charset="0"/>
              </a:rPr>
              <a:t>、货物参数设置上不得有明显倾向于特定品牌和型号的要求；</a:t>
            </a:r>
            <a:endParaRPr lang="zh-CN" altLang="en-US" sz="2400" dirty="0">
              <a:latin typeface="Arial" panose="020B0604020202020204" pitchFamily="34" charset="0"/>
            </a:endParaRPr>
          </a:p>
          <a:p>
            <a:pPr>
              <a:buNone/>
            </a:pPr>
            <a:r>
              <a:rPr lang="en-US" altLang="zh-CN" sz="2400" dirty="0">
                <a:latin typeface="Arial" panose="020B0604020202020204" pitchFamily="34" charset="0"/>
              </a:rPr>
              <a:t>3</a:t>
            </a:r>
            <a:r>
              <a:rPr lang="zh-CN" altLang="en-US" sz="2400" dirty="0">
                <a:latin typeface="Arial" panose="020B0604020202020204" pitchFamily="34" charset="0"/>
              </a:rPr>
              <a:t>、</a:t>
            </a:r>
            <a:r>
              <a:rPr lang="en-US" altLang="zh-CN" sz="2400" dirty="0">
                <a:latin typeface="Arial" panose="020B0604020202020204" pitchFamily="34" charset="0"/>
              </a:rPr>
              <a:t>......</a:t>
            </a:r>
            <a:endParaRPr lang="en-US" altLang="zh-CN" sz="2400" dirty="0">
              <a:latin typeface="Arial" panose="020B0604020202020204" pitchFamily="34" charset="0"/>
            </a:endParaRPr>
          </a:p>
        </p:txBody>
      </p:sp>
    </p:spTree>
  </p:cSld>
  <p:clrMapOvr>
    <a:masterClrMapping/>
  </p:clrMapOvr>
  <p:transition spd="slow" advTm="0">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TextBox 3"/>
          <p:cNvSpPr txBox="1"/>
          <p:nvPr/>
        </p:nvSpPr>
        <p:spPr>
          <a:xfrm>
            <a:off x="685800" y="514350"/>
            <a:ext cx="6803390" cy="521970"/>
          </a:xfrm>
          <a:prstGeom prst="rect">
            <a:avLst/>
          </a:prstGeom>
          <a:noFill/>
          <a:ln w="9525">
            <a:noFill/>
          </a:ln>
        </p:spPr>
        <p:txBody>
          <a:bodyPr wrap="square">
            <a:spAutoFit/>
          </a:bodyPr>
          <a:p>
            <a:r>
              <a:rPr lang="zh-CN" altLang="en-US" sz="2800" dirty="0">
                <a:latin typeface="Arial" panose="020B0604020202020204" pitchFamily="34" charset="0"/>
                <a:ea typeface="字体视界-一风尚黑体"/>
              </a:rPr>
              <a:t>政府采购评标过程注意事项：开评标环节</a:t>
            </a:r>
            <a:endParaRPr lang="zh-CN" altLang="en-US" sz="2800" dirty="0">
              <a:latin typeface="Arial" panose="020B0604020202020204" pitchFamily="34" charset="0"/>
              <a:ea typeface="字体视界-一风尚黑体"/>
            </a:endParaRPr>
          </a:p>
        </p:txBody>
      </p:sp>
      <p:sp>
        <p:nvSpPr>
          <p:cNvPr id="27651" name="TextBox 4"/>
          <p:cNvSpPr txBox="1"/>
          <p:nvPr/>
        </p:nvSpPr>
        <p:spPr>
          <a:xfrm>
            <a:off x="1143000" y="1200150"/>
            <a:ext cx="7010400" cy="4154170"/>
          </a:xfrm>
          <a:prstGeom prst="rect">
            <a:avLst/>
          </a:prstGeom>
          <a:noFill/>
          <a:ln w="9525">
            <a:noFill/>
          </a:ln>
        </p:spPr>
        <p:txBody>
          <a:bodyPr>
            <a:spAutoFit/>
          </a:bodyPr>
          <a:p>
            <a:pPr>
              <a:buNone/>
            </a:pPr>
            <a:r>
              <a:rPr lang="zh-CN" altLang="en-US" sz="2400" dirty="0">
                <a:latin typeface="Arial" panose="020B0604020202020204" pitchFamily="34" charset="0"/>
              </a:rPr>
              <a:t>        采购部门与代理机构应严格把关，不得出现投标单位存在关联关系以及投标单位围标、串标情况。</a:t>
            </a:r>
            <a:endParaRPr lang="en-US" altLang="zh-CN" sz="2400" b="1" dirty="0">
              <a:latin typeface="Arial" panose="020B0604020202020204" pitchFamily="34" charset="0"/>
            </a:endParaRPr>
          </a:p>
          <a:p>
            <a:pPr>
              <a:buNone/>
            </a:pPr>
            <a:endParaRPr lang="en-US" altLang="zh-CN" sz="2400" b="1" dirty="0">
              <a:latin typeface="Arial" panose="020B0604020202020204" pitchFamily="34" charset="0"/>
            </a:endParaRPr>
          </a:p>
          <a:p>
            <a:pPr>
              <a:buFont typeface="Wingdings" panose="05000000000000000000" pitchFamily="2" charset="2"/>
              <a:buChar char="Ø"/>
            </a:pPr>
            <a:r>
              <a:rPr lang="zh-CN" altLang="en-US" sz="2400" dirty="0">
                <a:latin typeface="Arial" panose="020B0604020202020204" pitchFamily="34" charset="0"/>
              </a:rPr>
              <a:t>不同投标人文件由同一单位和个人编制；</a:t>
            </a:r>
            <a:endParaRPr lang="en-US" altLang="zh-CN" sz="2400" dirty="0">
              <a:latin typeface="Arial" panose="020B0604020202020204" pitchFamily="34" charset="0"/>
            </a:endParaRPr>
          </a:p>
          <a:p>
            <a:pPr>
              <a:buFont typeface="Wingdings" panose="05000000000000000000" pitchFamily="2" charset="2"/>
              <a:buChar char="Ø"/>
            </a:pPr>
            <a:r>
              <a:rPr lang="zh-CN" altLang="en-US" sz="2400" dirty="0">
                <a:latin typeface="Arial" panose="020B0604020202020204" pitchFamily="34" charset="0"/>
              </a:rPr>
              <a:t>不同投标人委托同一单位或个人办理投标事宜；</a:t>
            </a:r>
            <a:endParaRPr lang="en-US" altLang="zh-CN" sz="2400" dirty="0">
              <a:latin typeface="Arial" panose="020B0604020202020204" pitchFamily="34" charset="0"/>
            </a:endParaRPr>
          </a:p>
          <a:p>
            <a:pPr>
              <a:buFont typeface="Wingdings" panose="05000000000000000000" pitchFamily="2" charset="2"/>
              <a:buChar char="Ø"/>
            </a:pPr>
            <a:r>
              <a:rPr lang="zh-CN" altLang="en-US" sz="2400" dirty="0">
                <a:latin typeface="Arial" panose="020B0604020202020204" pitchFamily="34" charset="0"/>
              </a:rPr>
              <a:t>不同投标人文件中项目管理成员为同一人；</a:t>
            </a:r>
            <a:endParaRPr lang="en-US" altLang="zh-CN" sz="2400" dirty="0">
              <a:latin typeface="Arial" panose="020B0604020202020204" pitchFamily="34" charset="0"/>
            </a:endParaRPr>
          </a:p>
          <a:p>
            <a:pPr>
              <a:buFont typeface="Wingdings" panose="05000000000000000000" pitchFamily="2" charset="2"/>
              <a:buChar char="Ø"/>
            </a:pPr>
            <a:r>
              <a:rPr lang="zh-CN" altLang="en-US" sz="2400" dirty="0">
                <a:latin typeface="Arial" panose="020B0604020202020204" pitchFamily="34" charset="0"/>
              </a:rPr>
              <a:t>不同投标人文件异常一致或报价呈规律性差异；</a:t>
            </a:r>
            <a:endParaRPr lang="en-US" altLang="zh-CN" sz="2400" dirty="0">
              <a:latin typeface="Arial" panose="020B0604020202020204" pitchFamily="34" charset="0"/>
            </a:endParaRPr>
          </a:p>
          <a:p>
            <a:pPr>
              <a:buFont typeface="Wingdings" panose="05000000000000000000" pitchFamily="2" charset="2"/>
              <a:buChar char="Ø"/>
            </a:pPr>
            <a:r>
              <a:rPr lang="zh-CN" altLang="en-US" sz="2400" dirty="0">
                <a:latin typeface="Arial" panose="020B0604020202020204" pitchFamily="34" charset="0"/>
              </a:rPr>
              <a:t>不同投标人文件有混装行为；</a:t>
            </a:r>
            <a:endParaRPr lang="en-US" altLang="zh-CN" sz="2400" dirty="0">
              <a:latin typeface="Arial" panose="020B0604020202020204" pitchFamily="34" charset="0"/>
            </a:endParaRPr>
          </a:p>
          <a:p>
            <a:pPr>
              <a:buFont typeface="Wingdings" panose="05000000000000000000" pitchFamily="2" charset="2"/>
              <a:buChar char="Ø"/>
            </a:pPr>
            <a:r>
              <a:rPr lang="zh-CN" altLang="en-US" sz="2400" dirty="0">
                <a:latin typeface="Arial" panose="020B0604020202020204" pitchFamily="34" charset="0"/>
              </a:rPr>
              <a:t>不同投标人保证金从同一单位或个人账户转出；</a:t>
            </a:r>
            <a:endParaRPr lang="zh-CN" altLang="en-US" sz="2400" dirty="0">
              <a:latin typeface="Arial" panose="020B0604020202020204" pitchFamily="34" charset="0"/>
            </a:endParaRPr>
          </a:p>
          <a:p>
            <a:pPr>
              <a:buFont typeface="Wingdings" panose="05000000000000000000" pitchFamily="2" charset="2"/>
              <a:buChar char="Ø"/>
            </a:pPr>
            <a:r>
              <a:rPr lang="en-US" altLang="zh-CN" sz="2400" dirty="0">
                <a:latin typeface="Arial" panose="020B0604020202020204" pitchFamily="34" charset="0"/>
              </a:rPr>
              <a:t>......</a:t>
            </a:r>
            <a:endParaRPr lang="zh-CN" altLang="en-US" sz="2400" dirty="0">
              <a:latin typeface="Arial" panose="020B0604020202020204" pitchFamily="34" charset="0"/>
            </a:endParaRPr>
          </a:p>
          <a:p>
            <a:pPr>
              <a:buNone/>
            </a:pPr>
            <a:endParaRPr lang="zh-CN" altLang="en-US" sz="2400" dirty="0">
              <a:latin typeface="Arial" panose="020B0604020202020204" pitchFamily="34" charset="0"/>
            </a:endParaRPr>
          </a:p>
        </p:txBody>
      </p:sp>
    </p:spTree>
  </p:cSld>
  <p:clrMapOvr>
    <a:masterClrMapping/>
  </p:clrMapOvr>
  <p:transition spd="slow" advTm="0">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TextBox 3"/>
          <p:cNvSpPr txBox="1"/>
          <p:nvPr/>
        </p:nvSpPr>
        <p:spPr>
          <a:xfrm>
            <a:off x="381000" y="514350"/>
            <a:ext cx="5909310" cy="521970"/>
          </a:xfrm>
          <a:prstGeom prst="rect">
            <a:avLst/>
          </a:prstGeom>
          <a:noFill/>
          <a:ln w="9525">
            <a:noFill/>
          </a:ln>
        </p:spPr>
        <p:txBody>
          <a:bodyPr wrap="square">
            <a:spAutoFit/>
          </a:bodyPr>
          <a:p>
            <a:r>
              <a:rPr lang="zh-CN" altLang="en-US" sz="2800" dirty="0">
                <a:latin typeface="Arial" panose="020B0604020202020204" pitchFamily="34" charset="0"/>
                <a:ea typeface="字体视界-一风尚黑体"/>
                <a:sym typeface="字体视界-一风尚黑体"/>
              </a:rPr>
              <a:t>政府采购</a:t>
            </a:r>
            <a:r>
              <a:rPr lang="zh-CN" altLang="en-US" sz="2800" dirty="0">
                <a:latin typeface="Arial" panose="020B0604020202020204" pitchFamily="34" charset="0"/>
                <a:ea typeface="字体视界-一风尚黑体"/>
              </a:rPr>
              <a:t>注意事项：合同签订与执行</a:t>
            </a:r>
            <a:endParaRPr lang="zh-CN" altLang="en-US" sz="2800" dirty="0">
              <a:latin typeface="Arial" panose="020B0604020202020204" pitchFamily="34" charset="0"/>
              <a:ea typeface="字体视界-一风尚黑体"/>
            </a:endParaRPr>
          </a:p>
        </p:txBody>
      </p:sp>
      <p:sp>
        <p:nvSpPr>
          <p:cNvPr id="5" name="TextBox 4"/>
          <p:cNvSpPr txBox="1"/>
          <p:nvPr/>
        </p:nvSpPr>
        <p:spPr>
          <a:xfrm>
            <a:off x="1143000" y="1036638"/>
            <a:ext cx="7010400" cy="4461510"/>
          </a:xfrm>
          <a:prstGeom prst="rect">
            <a:avLst/>
          </a:prstGeom>
          <a:noFill/>
        </p:spPr>
        <p:txBody>
          <a:bodyPr>
            <a:spAutoFit/>
          </a:bodyPr>
          <a:lstStyle/>
          <a:p>
            <a:pPr marR="0" defTabSz="914400">
              <a:buClrTx/>
              <a:buSzTx/>
              <a:buFontTx/>
              <a:buNone/>
              <a:defRPr/>
            </a:pPr>
            <a:endParaRPr kumimoji="0" lang="zh-CN" altLang="zh-CN" sz="2400" kern="1200" cap="none" spc="0" normalizeH="0" baseline="0" noProof="0" dirty="0" smtClean="0">
              <a:latin typeface="Arial" panose="020B0604020202020204" pitchFamily="34" charset="0"/>
              <a:ea typeface="字体视界-一风尚黑体"/>
              <a:cs typeface="字体视界-一风尚黑体"/>
              <a:sym typeface="字体视界-一风尚黑体"/>
            </a:endParaRPr>
          </a:p>
          <a:p>
            <a:pPr marR="0" defTabSz="914400">
              <a:buClrTx/>
              <a:buSzTx/>
              <a:buFontTx/>
              <a:buNone/>
              <a:defRPr/>
            </a:pPr>
            <a:r>
              <a:rPr kumimoji="0" lang="en-US" altLang="zh-CN" sz="2400" kern="1200" cap="none" spc="0" normalizeH="0" baseline="0" dirty="0">
                <a:latin typeface="Arial" panose="020B0604020202020204" pitchFamily="34" charset="0"/>
                <a:sym typeface="字体视界-一风尚黑体"/>
              </a:rPr>
              <a:t>       </a:t>
            </a:r>
            <a:r>
              <a:rPr kumimoji="0" lang="zh-CN" altLang="en-US" sz="2400" kern="1200" cap="none" spc="0" normalizeH="0" baseline="0" dirty="0">
                <a:latin typeface="Arial" panose="020B0604020202020204" pitchFamily="34" charset="0"/>
                <a:sym typeface="字体视界-一风尚黑体"/>
              </a:rPr>
              <a:t>三、根据《政府采购货物和服务招标投标管理办法》“第七十一条　采购人应当自中标通知书发出之日起</a:t>
            </a:r>
            <a:r>
              <a:rPr kumimoji="0" lang="zh-CN" altLang="en-US" sz="2400" kern="1200" cap="none" spc="0" normalizeH="0" baseline="0" dirty="0">
                <a:solidFill>
                  <a:srgbClr val="FF0000"/>
                </a:solidFill>
                <a:latin typeface="Arial" panose="020B0604020202020204" pitchFamily="34" charset="0"/>
                <a:sym typeface="字体视界-一风尚黑体"/>
              </a:rPr>
              <a:t>30日内</a:t>
            </a:r>
            <a:r>
              <a:rPr kumimoji="0" lang="zh-CN" altLang="en-US" sz="2400" kern="1200" cap="none" spc="0" normalizeH="0" baseline="0" dirty="0">
                <a:latin typeface="Arial" panose="020B0604020202020204" pitchFamily="34" charset="0"/>
                <a:sym typeface="字体视界-一风尚黑体"/>
              </a:rPr>
              <a:t>，按照采购文件和中标人投标文件的规定，与中标人签订书面合同。所签订的合同</a:t>
            </a:r>
            <a:r>
              <a:rPr kumimoji="0" lang="zh-CN" altLang="en-US" sz="2400" kern="1200" cap="none" spc="0" normalizeH="0" baseline="0" dirty="0">
                <a:solidFill>
                  <a:srgbClr val="FF0000"/>
                </a:solidFill>
                <a:latin typeface="Arial" panose="020B0604020202020204" pitchFamily="34" charset="0"/>
                <a:sym typeface="字体视界-一风尚黑体"/>
              </a:rPr>
              <a:t>不得对采购文件确定的事项和中标人投标文件作实质性修改</a:t>
            </a:r>
            <a:r>
              <a:rPr kumimoji="0" lang="zh-CN" altLang="en-US" sz="2400" kern="1200" cap="none" spc="0" normalizeH="0" baseline="0" dirty="0">
                <a:latin typeface="Arial" panose="020B0604020202020204" pitchFamily="34" charset="0"/>
                <a:sym typeface="字体视界-一风尚黑体"/>
              </a:rPr>
              <a:t>。”</a:t>
            </a:r>
            <a:endParaRPr kumimoji="0" lang="zh-CN" altLang="en-US" sz="2400" kern="1200" cap="none" spc="0" normalizeH="0" baseline="0" dirty="0">
              <a:latin typeface="Arial" panose="020B0604020202020204" pitchFamily="34" charset="0"/>
              <a:sym typeface="字体视界-一风尚黑体"/>
            </a:endParaRPr>
          </a:p>
          <a:p>
            <a:pPr marR="0" defTabSz="914400">
              <a:buClrTx/>
              <a:buSzTx/>
              <a:buFontTx/>
              <a:buNone/>
              <a:defRPr/>
            </a:pPr>
            <a:r>
              <a:rPr lang="en-US" altLang="zh-CN" sz="2400" dirty="0">
                <a:sym typeface="+mn-ea"/>
              </a:rPr>
              <a:t>       </a:t>
            </a:r>
            <a:r>
              <a:rPr lang="zh-CN" altLang="en-US" sz="2400" dirty="0">
                <a:sym typeface="+mn-ea"/>
              </a:rPr>
              <a:t>货物清单与招标采购明细必须保持一致。</a:t>
            </a:r>
            <a:endParaRPr kumimoji="0" lang="zh-CN" altLang="en-US" sz="2400" kern="1200" cap="none" spc="0" normalizeH="0" baseline="0" dirty="0">
              <a:latin typeface="Arial" panose="020B0604020202020204" pitchFamily="34" charset="0"/>
              <a:sym typeface="字体视界-一风尚黑体"/>
            </a:endParaRPr>
          </a:p>
          <a:p>
            <a:pPr marR="0" defTabSz="914400">
              <a:buClrTx/>
              <a:buSzTx/>
              <a:buFontTx/>
              <a:buNone/>
              <a:defRPr/>
            </a:pPr>
            <a:r>
              <a:rPr kumimoji="0" lang="en-US" altLang="zh-CN" sz="2400" kern="1200" cap="none" spc="0" normalizeH="0" baseline="0" dirty="0">
                <a:latin typeface="Arial" panose="020B0604020202020204" pitchFamily="34" charset="0"/>
                <a:sym typeface="字体视界-一风尚黑体"/>
              </a:rPr>
              <a:t>       </a:t>
            </a:r>
            <a:r>
              <a:rPr kumimoji="0" lang="zh-CN" altLang="en-US" sz="2400" kern="1200" cap="none" spc="0" normalizeH="0" baseline="0" dirty="0">
                <a:latin typeface="Arial" panose="020B0604020202020204" pitchFamily="34" charset="0"/>
                <a:sym typeface="字体视界-一风尚黑体"/>
              </a:rPr>
              <a:t>合同执行与资金支付严格按照合同约定执行。</a:t>
            </a:r>
            <a:endParaRPr kumimoji="0" lang="zh-CN" altLang="en-US" sz="2400" kern="1200" cap="none" spc="0" normalizeH="0" baseline="0" dirty="0">
              <a:latin typeface="Arial" panose="020B0604020202020204" pitchFamily="34" charset="0"/>
              <a:sym typeface="字体视界-一风尚黑体"/>
            </a:endParaRPr>
          </a:p>
          <a:p>
            <a:pPr marR="0" defTabSz="914400">
              <a:buClrTx/>
              <a:buSzTx/>
              <a:buFontTx/>
              <a:buNone/>
              <a:defRPr/>
            </a:pPr>
            <a:r>
              <a:rPr kumimoji="0" lang="en-US" altLang="zh-CN" sz="2400" kern="1200" cap="none" spc="0" normalizeH="0" baseline="0" dirty="0">
                <a:latin typeface="Arial" panose="020B0604020202020204" pitchFamily="34" charset="0"/>
                <a:sym typeface="字体视界-一风尚黑体"/>
              </a:rPr>
              <a:t>       </a:t>
            </a:r>
            <a:r>
              <a:rPr kumimoji="0" lang="zh-CN" altLang="en-US" sz="2400" kern="1200" cap="none" spc="0" normalizeH="0" baseline="0" dirty="0">
                <a:latin typeface="Arial" panose="020B0604020202020204" pitchFamily="34" charset="0"/>
                <a:sym typeface="字体视界-一风尚黑体"/>
              </a:rPr>
              <a:t>所受影响：不予备案，无法正常履行合同，资金无法支付。</a:t>
            </a:r>
            <a:endParaRPr kumimoji="0" lang="zh-CN" altLang="en-US" sz="2400" kern="1200" cap="none" spc="0" normalizeH="0" baseline="0" dirty="0">
              <a:latin typeface="Arial" panose="020B0604020202020204" pitchFamily="34" charset="0"/>
              <a:sym typeface="字体视界-一风尚黑体"/>
            </a:endParaRPr>
          </a:p>
          <a:p>
            <a:pPr marR="0" defTabSz="914400">
              <a:buClrTx/>
              <a:buSzTx/>
              <a:buFontTx/>
              <a:buNone/>
              <a:defRPr/>
            </a:pPr>
            <a:endParaRPr kumimoji="0" lang="zh-CN" altLang="en-US" sz="2000" kern="1200" cap="none" spc="0" normalizeH="0" baseline="0" noProof="0" dirty="0" smtClean="0">
              <a:latin typeface="Arial" panose="020B0604020202020204" pitchFamily="34" charset="0"/>
              <a:ea typeface="字体视界-一风尚黑体"/>
              <a:cs typeface="字体视界-一风尚黑体"/>
            </a:endParaRPr>
          </a:p>
        </p:txBody>
      </p:sp>
    </p:spTree>
  </p:cSld>
  <p:clrMapOvr>
    <a:masterClrMapping/>
  </p:clrMapOvr>
  <p:transition spd="slow" advTm="0">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TextBox 3"/>
          <p:cNvSpPr txBox="1"/>
          <p:nvPr/>
        </p:nvSpPr>
        <p:spPr>
          <a:xfrm>
            <a:off x="381000" y="514350"/>
            <a:ext cx="5909310" cy="521970"/>
          </a:xfrm>
          <a:prstGeom prst="rect">
            <a:avLst/>
          </a:prstGeom>
          <a:noFill/>
          <a:ln w="9525">
            <a:noFill/>
          </a:ln>
        </p:spPr>
        <p:txBody>
          <a:bodyPr wrap="square">
            <a:spAutoFit/>
          </a:bodyPr>
          <a:p>
            <a:r>
              <a:rPr lang="zh-CN" altLang="en-US" sz="2800" dirty="0">
                <a:latin typeface="Arial" panose="020B0604020202020204" pitchFamily="34" charset="0"/>
                <a:ea typeface="字体视界-一风尚黑体"/>
                <a:sym typeface="字体视界-一风尚黑体"/>
              </a:rPr>
              <a:t>政府采购</a:t>
            </a:r>
            <a:r>
              <a:rPr lang="zh-CN" altLang="en-US" sz="2800" dirty="0">
                <a:latin typeface="Arial" panose="020B0604020202020204" pitchFamily="34" charset="0"/>
                <a:ea typeface="字体视界-一风尚黑体"/>
              </a:rPr>
              <a:t>注意事项：合同签订与执行</a:t>
            </a:r>
            <a:endParaRPr lang="zh-CN" altLang="en-US" sz="2800" dirty="0">
              <a:latin typeface="Arial" panose="020B0604020202020204" pitchFamily="34" charset="0"/>
              <a:ea typeface="字体视界-一风尚黑体"/>
            </a:endParaRPr>
          </a:p>
        </p:txBody>
      </p:sp>
      <p:sp>
        <p:nvSpPr>
          <p:cNvPr id="5" name="TextBox 4"/>
          <p:cNvSpPr txBox="1"/>
          <p:nvPr/>
        </p:nvSpPr>
        <p:spPr>
          <a:xfrm>
            <a:off x="1143000" y="1036638"/>
            <a:ext cx="7010400" cy="4461510"/>
          </a:xfrm>
          <a:prstGeom prst="rect">
            <a:avLst/>
          </a:prstGeom>
          <a:noFill/>
        </p:spPr>
        <p:txBody>
          <a:bodyPr>
            <a:spAutoFit/>
          </a:bodyPr>
          <a:lstStyle/>
          <a:p>
            <a:pPr marR="0" defTabSz="914400">
              <a:buClrTx/>
              <a:buSzTx/>
              <a:buFontTx/>
              <a:buNone/>
              <a:defRPr/>
            </a:pPr>
            <a:endParaRPr kumimoji="0" lang="zh-CN" altLang="zh-CN" sz="2400" kern="1200" cap="none" spc="0" normalizeH="0" baseline="0" noProof="0" dirty="0" smtClean="0">
              <a:latin typeface="Arial" panose="020B0604020202020204" pitchFamily="34" charset="0"/>
              <a:ea typeface="字体视界-一风尚黑体"/>
              <a:cs typeface="字体视界-一风尚黑体"/>
              <a:sym typeface="字体视界-一风尚黑体"/>
            </a:endParaRPr>
          </a:p>
          <a:p>
            <a:pPr marR="0" defTabSz="914400">
              <a:buClrTx/>
              <a:buSzTx/>
              <a:buFontTx/>
              <a:buNone/>
              <a:defRPr/>
            </a:pPr>
            <a:r>
              <a:rPr kumimoji="0" lang="en-US" altLang="zh-CN" sz="2400" kern="1200" cap="none" spc="0" normalizeH="0" baseline="0" dirty="0">
                <a:latin typeface="Arial" panose="020B0604020202020204" pitchFamily="34" charset="0"/>
                <a:sym typeface="字体视界-一风尚黑体"/>
              </a:rPr>
              <a:t>       </a:t>
            </a:r>
            <a:r>
              <a:rPr kumimoji="0" lang="zh-CN" altLang="en-US" sz="2400" kern="1200" cap="none" spc="0" normalizeH="0" baseline="0" dirty="0">
                <a:latin typeface="Arial" panose="020B0604020202020204" pitchFamily="34" charset="0"/>
                <a:sym typeface="字体视界-一风尚黑体"/>
              </a:rPr>
              <a:t>三、根据《政府采购货物和服务招标投标管理办法》“第七十一条　采购人应当自中标通知书发出之日起</a:t>
            </a:r>
            <a:r>
              <a:rPr kumimoji="0" lang="zh-CN" altLang="en-US" sz="2400" kern="1200" cap="none" spc="0" normalizeH="0" baseline="0" dirty="0">
                <a:solidFill>
                  <a:srgbClr val="FF0000"/>
                </a:solidFill>
                <a:latin typeface="Arial" panose="020B0604020202020204" pitchFamily="34" charset="0"/>
                <a:sym typeface="字体视界-一风尚黑体"/>
              </a:rPr>
              <a:t>30日内</a:t>
            </a:r>
            <a:r>
              <a:rPr kumimoji="0" lang="zh-CN" altLang="en-US" sz="2400" kern="1200" cap="none" spc="0" normalizeH="0" baseline="0" dirty="0">
                <a:latin typeface="Arial" panose="020B0604020202020204" pitchFamily="34" charset="0"/>
                <a:sym typeface="字体视界-一风尚黑体"/>
              </a:rPr>
              <a:t>，按照采购文件和中标人投标文件的规定，与中标人签订书面合同。所签订的合同</a:t>
            </a:r>
            <a:r>
              <a:rPr kumimoji="0" lang="zh-CN" altLang="en-US" sz="2400" kern="1200" cap="none" spc="0" normalizeH="0" baseline="0" dirty="0">
                <a:solidFill>
                  <a:srgbClr val="FF0000"/>
                </a:solidFill>
                <a:latin typeface="Arial" panose="020B0604020202020204" pitchFamily="34" charset="0"/>
                <a:sym typeface="字体视界-一风尚黑体"/>
              </a:rPr>
              <a:t>不得对采购文件确定的事项和中标人投标文件作实质性修改</a:t>
            </a:r>
            <a:r>
              <a:rPr kumimoji="0" lang="zh-CN" altLang="en-US" sz="2400" kern="1200" cap="none" spc="0" normalizeH="0" baseline="0" dirty="0">
                <a:latin typeface="Arial" panose="020B0604020202020204" pitchFamily="34" charset="0"/>
                <a:sym typeface="字体视界-一风尚黑体"/>
              </a:rPr>
              <a:t>。”</a:t>
            </a:r>
            <a:endParaRPr kumimoji="0" lang="zh-CN" altLang="en-US" sz="2400" kern="1200" cap="none" spc="0" normalizeH="0" baseline="0" dirty="0">
              <a:latin typeface="Arial" panose="020B0604020202020204" pitchFamily="34" charset="0"/>
              <a:sym typeface="字体视界-一风尚黑体"/>
            </a:endParaRPr>
          </a:p>
          <a:p>
            <a:pPr marR="0" defTabSz="914400">
              <a:buClrTx/>
              <a:buSzTx/>
              <a:buFontTx/>
              <a:buNone/>
              <a:defRPr/>
            </a:pPr>
            <a:r>
              <a:rPr lang="en-US" altLang="zh-CN" sz="2400" dirty="0">
                <a:sym typeface="+mn-ea"/>
              </a:rPr>
              <a:t>       </a:t>
            </a:r>
            <a:r>
              <a:rPr lang="zh-CN" altLang="en-US" sz="2400" dirty="0">
                <a:sym typeface="+mn-ea"/>
              </a:rPr>
              <a:t>货物清单与招标采购明细必须保持一致。</a:t>
            </a:r>
            <a:endParaRPr kumimoji="0" lang="zh-CN" altLang="en-US" sz="2400" kern="1200" cap="none" spc="0" normalizeH="0" baseline="0" dirty="0">
              <a:latin typeface="Arial" panose="020B0604020202020204" pitchFamily="34" charset="0"/>
              <a:sym typeface="字体视界-一风尚黑体"/>
            </a:endParaRPr>
          </a:p>
          <a:p>
            <a:pPr marR="0" defTabSz="914400">
              <a:buClrTx/>
              <a:buSzTx/>
              <a:buFontTx/>
              <a:buNone/>
              <a:defRPr/>
            </a:pPr>
            <a:r>
              <a:rPr kumimoji="0" lang="en-US" altLang="zh-CN" sz="2400" kern="1200" cap="none" spc="0" normalizeH="0" baseline="0" dirty="0">
                <a:latin typeface="Arial" panose="020B0604020202020204" pitchFamily="34" charset="0"/>
                <a:sym typeface="字体视界-一风尚黑体"/>
              </a:rPr>
              <a:t>       </a:t>
            </a:r>
            <a:r>
              <a:rPr kumimoji="0" lang="zh-CN" altLang="en-US" sz="2400" kern="1200" cap="none" spc="0" normalizeH="0" baseline="0" dirty="0">
                <a:latin typeface="Arial" panose="020B0604020202020204" pitchFamily="34" charset="0"/>
                <a:sym typeface="字体视界-一风尚黑体"/>
              </a:rPr>
              <a:t>合同执行与资金支付严格按照合同约定执行。</a:t>
            </a:r>
            <a:endParaRPr kumimoji="0" lang="zh-CN" altLang="en-US" sz="2400" kern="1200" cap="none" spc="0" normalizeH="0" baseline="0" dirty="0">
              <a:latin typeface="Arial" panose="020B0604020202020204" pitchFamily="34" charset="0"/>
              <a:sym typeface="字体视界-一风尚黑体"/>
            </a:endParaRPr>
          </a:p>
          <a:p>
            <a:pPr marR="0" defTabSz="914400">
              <a:buClrTx/>
              <a:buSzTx/>
              <a:buFontTx/>
              <a:buNone/>
              <a:defRPr/>
            </a:pPr>
            <a:r>
              <a:rPr kumimoji="0" lang="en-US" altLang="zh-CN" sz="2400" kern="1200" cap="none" spc="0" normalizeH="0" baseline="0" dirty="0">
                <a:latin typeface="Arial" panose="020B0604020202020204" pitchFamily="34" charset="0"/>
                <a:sym typeface="字体视界-一风尚黑体"/>
              </a:rPr>
              <a:t>       </a:t>
            </a:r>
            <a:r>
              <a:rPr kumimoji="0" lang="zh-CN" altLang="en-US" sz="2400" kern="1200" cap="none" spc="0" normalizeH="0" baseline="0" dirty="0">
                <a:latin typeface="Arial" panose="020B0604020202020204" pitchFamily="34" charset="0"/>
                <a:sym typeface="字体视界-一风尚黑体"/>
              </a:rPr>
              <a:t>所受影响：不予备案，无法正常履行合同，资金无法支付。</a:t>
            </a:r>
            <a:endParaRPr kumimoji="0" lang="zh-CN" altLang="en-US" sz="2400" kern="1200" cap="none" spc="0" normalizeH="0" baseline="0" dirty="0">
              <a:latin typeface="Arial" panose="020B0604020202020204" pitchFamily="34" charset="0"/>
              <a:sym typeface="字体视界-一风尚黑体"/>
            </a:endParaRPr>
          </a:p>
          <a:p>
            <a:pPr marR="0" defTabSz="914400">
              <a:buClrTx/>
              <a:buSzTx/>
              <a:buFontTx/>
              <a:buNone/>
              <a:defRPr/>
            </a:pPr>
            <a:endParaRPr kumimoji="0" lang="zh-CN" altLang="en-US" sz="2000" kern="1200" cap="none" spc="0" normalizeH="0" baseline="0" noProof="0" dirty="0" smtClean="0">
              <a:latin typeface="Arial" panose="020B0604020202020204" pitchFamily="34" charset="0"/>
              <a:ea typeface="字体视界-一风尚黑体"/>
              <a:cs typeface="字体视界-一风尚黑体"/>
            </a:endParaRPr>
          </a:p>
        </p:txBody>
      </p:sp>
    </p:spTree>
  </p:cSld>
  <p:clrMapOvr>
    <a:masterClrMapping/>
  </p:clrMapOvr>
  <p:transition spd="slow" advTm="0">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TextBox 3"/>
          <p:cNvSpPr txBox="1"/>
          <p:nvPr/>
        </p:nvSpPr>
        <p:spPr>
          <a:xfrm>
            <a:off x="381000" y="514350"/>
            <a:ext cx="5845810" cy="521970"/>
          </a:xfrm>
          <a:prstGeom prst="rect">
            <a:avLst/>
          </a:prstGeom>
          <a:noFill/>
          <a:ln w="9525">
            <a:noFill/>
          </a:ln>
        </p:spPr>
        <p:txBody>
          <a:bodyPr wrap="square">
            <a:spAutoFit/>
          </a:bodyPr>
          <a:p>
            <a:r>
              <a:rPr lang="zh-CN" altLang="en-US" sz="2800" dirty="0">
                <a:latin typeface="Arial" panose="020B0604020202020204" pitchFamily="34" charset="0"/>
                <a:ea typeface="字体视界-一风尚黑体"/>
                <a:sym typeface="字体视界-一风尚黑体"/>
              </a:rPr>
              <a:t>政府采购</a:t>
            </a:r>
            <a:r>
              <a:rPr lang="zh-CN" altLang="en-US" sz="2800" dirty="0">
                <a:latin typeface="Arial" panose="020B0604020202020204" pitchFamily="34" charset="0"/>
                <a:ea typeface="字体视界-一风尚黑体"/>
              </a:rPr>
              <a:t>注意事项：履约验收阶段</a:t>
            </a:r>
            <a:endParaRPr lang="zh-CN" altLang="en-US" sz="2800" dirty="0">
              <a:latin typeface="Arial" panose="020B0604020202020204" pitchFamily="34" charset="0"/>
              <a:ea typeface="字体视界-一风尚黑体"/>
            </a:endParaRPr>
          </a:p>
        </p:txBody>
      </p:sp>
      <p:sp>
        <p:nvSpPr>
          <p:cNvPr id="5" name="TextBox 4"/>
          <p:cNvSpPr txBox="1"/>
          <p:nvPr/>
        </p:nvSpPr>
        <p:spPr>
          <a:xfrm>
            <a:off x="1143000" y="1047750"/>
            <a:ext cx="7010400" cy="3046095"/>
          </a:xfrm>
          <a:prstGeom prst="rect">
            <a:avLst/>
          </a:prstGeom>
          <a:noFill/>
        </p:spPr>
        <p:txBody>
          <a:bodyPr>
            <a:spAutoFit/>
          </a:bodyPr>
          <a:lstStyle/>
          <a:p>
            <a:pPr marR="0" defTabSz="914400" fontAlgn="auto">
              <a:spcBef>
                <a:spcPts val="0"/>
              </a:spcBef>
              <a:spcAft>
                <a:spcPts val="0"/>
              </a:spcAft>
              <a:buClrTx/>
              <a:buSzTx/>
              <a:buFontTx/>
              <a:buNone/>
              <a:defRPr/>
            </a:pPr>
            <a:endParaRPr kumimoji="0" lang="zh-CN" altLang="zh-CN" sz="2400" kern="1200" cap="none" spc="0" normalizeH="0" baseline="0" noProof="0" dirty="0">
              <a:effectLst>
                <a:outerShdw blurRad="38100" dist="19050" dir="2700000" algn="tl" rotWithShape="0">
                  <a:schemeClr val="dk1">
                    <a:alpha val="40000"/>
                  </a:schemeClr>
                </a:outerShdw>
              </a:effectLst>
              <a:latin typeface="+mn-lt"/>
              <a:ea typeface="+mn-ea"/>
              <a:cs typeface="+mn-cs"/>
              <a:sym typeface="+mn-ea"/>
            </a:endParaRPr>
          </a:p>
          <a:p>
            <a:pPr marR="0" defTabSz="914400" fontAlgn="auto">
              <a:spcBef>
                <a:spcPts val="0"/>
              </a:spcBef>
              <a:spcAft>
                <a:spcPts val="0"/>
              </a:spcAft>
              <a:buClrTx/>
              <a:buSzTx/>
              <a:buFontTx/>
              <a:buNone/>
              <a:defRPr/>
            </a:pPr>
            <a:r>
              <a:rPr kumimoji="0" lang="en-US" altLang="zh-CN" sz="2400" kern="1200" cap="none" spc="0" normalizeH="0" baseline="0" dirty="0">
                <a:cs typeface="+mn-cs"/>
                <a:sym typeface="+mn-ea"/>
              </a:rPr>
              <a:t>       </a:t>
            </a:r>
            <a:r>
              <a:rPr kumimoji="0" lang="zh-CN" altLang="en-US" sz="2400" kern="1200" cap="none" spc="0" normalizeH="0" baseline="0" dirty="0">
                <a:cs typeface="+mn-cs"/>
                <a:sym typeface="+mn-ea"/>
              </a:rPr>
              <a:t>项目执行完成后要规范履约验收，采购部门应成立验收小组，严格按照采购文件、中标人投标文件以及合同约定组织验收。</a:t>
            </a:r>
            <a:endParaRPr kumimoji="0" lang="zh-CN" altLang="en-US" sz="2400" kern="1200" cap="none" spc="0" normalizeH="0" baseline="0" dirty="0">
              <a:cs typeface="+mn-cs"/>
              <a:sym typeface="+mn-ea"/>
            </a:endParaRPr>
          </a:p>
          <a:p>
            <a:pPr marR="0" defTabSz="914400" fontAlgn="auto">
              <a:spcBef>
                <a:spcPts val="0"/>
              </a:spcBef>
              <a:spcAft>
                <a:spcPts val="0"/>
              </a:spcAft>
              <a:buClrTx/>
              <a:buSzTx/>
              <a:buFontTx/>
              <a:buNone/>
              <a:defRPr/>
            </a:pPr>
            <a:r>
              <a:rPr kumimoji="0" lang="en-US" altLang="zh-CN" sz="2400" kern="1200" cap="none" spc="0" normalizeH="0" baseline="0" dirty="0">
                <a:cs typeface="+mn-cs"/>
                <a:sym typeface="+mn-ea"/>
              </a:rPr>
              <a:t>       </a:t>
            </a:r>
            <a:r>
              <a:rPr kumimoji="0" lang="zh-CN" altLang="en-US" sz="2400" kern="1200" cap="none" spc="0" normalizeH="0" baseline="0" dirty="0">
                <a:cs typeface="+mn-cs"/>
                <a:sym typeface="+mn-ea"/>
              </a:rPr>
              <a:t>重大项目或技术要求较高的项目可邀请相关专家或第三方机构参加验收。</a:t>
            </a:r>
            <a:endParaRPr kumimoji="0" lang="zh-CN" altLang="en-US" sz="2400" kern="1200" cap="none" spc="0" normalizeH="0" baseline="0" dirty="0">
              <a:cs typeface="+mn-cs"/>
              <a:sym typeface="+mn-ea"/>
            </a:endParaRPr>
          </a:p>
          <a:p>
            <a:pPr marR="0" defTabSz="914400" fontAlgn="auto">
              <a:spcBef>
                <a:spcPts val="0"/>
              </a:spcBef>
              <a:spcAft>
                <a:spcPts val="0"/>
              </a:spcAft>
              <a:buClrTx/>
              <a:buSzTx/>
              <a:buFontTx/>
              <a:buNone/>
              <a:defRPr/>
            </a:pPr>
            <a:r>
              <a:rPr kumimoji="0" lang="en-US" altLang="zh-CN" sz="2400" kern="1200" cap="none" spc="0" normalizeH="0" baseline="0" dirty="0">
                <a:cs typeface="+mn-cs"/>
                <a:sym typeface="+mn-ea"/>
              </a:rPr>
              <a:t>       </a:t>
            </a:r>
            <a:r>
              <a:rPr kumimoji="0" lang="zh-CN" altLang="en-US" sz="2400" kern="1200" cap="none" spc="0" normalizeH="0" baseline="0" dirty="0">
                <a:cs typeface="+mn-cs"/>
                <a:sym typeface="+mn-ea"/>
              </a:rPr>
              <a:t>验收完成后应出具正式验收报告。</a:t>
            </a:r>
            <a:endParaRPr kumimoji="0" lang="zh-CN" altLang="zh-CN" sz="2400" kern="1200" cap="none" spc="0" normalizeH="0" baseline="0" noProof="0" dirty="0">
              <a:effectLst>
                <a:outerShdw blurRad="38100" dist="19050" dir="2700000" algn="tl" rotWithShape="0">
                  <a:schemeClr val="dk1">
                    <a:alpha val="40000"/>
                  </a:schemeClr>
                </a:outerShdw>
              </a:effectLst>
              <a:latin typeface="+mn-lt"/>
              <a:ea typeface="+mn-ea"/>
              <a:cs typeface="+mn-cs"/>
              <a:sym typeface="+mn-ea"/>
            </a:endParaRPr>
          </a:p>
          <a:p>
            <a:pPr marR="0" defTabSz="914400" fontAlgn="auto">
              <a:spcBef>
                <a:spcPts val="0"/>
              </a:spcBef>
              <a:spcAft>
                <a:spcPts val="0"/>
              </a:spcAft>
              <a:buClrTx/>
              <a:buSzTx/>
              <a:buFontTx/>
              <a:buNone/>
              <a:defRPr/>
            </a:pPr>
            <a:r>
              <a:rPr kumimoji="0" lang="en-US" altLang="zh-CN" sz="2400" kern="1200" cap="none" spc="0" normalizeH="0" baseline="0" noProof="0" dirty="0" smtClean="0">
                <a:latin typeface="+mn-lt"/>
                <a:ea typeface="+mn-ea"/>
                <a:cs typeface="+mn-cs"/>
                <a:sym typeface="+mn-ea"/>
              </a:rPr>
              <a:t>  </a:t>
            </a:r>
            <a:endParaRPr kumimoji="0" lang="zh-CN" altLang="en-US" sz="2000" kern="1200" cap="none" spc="0" normalizeH="0" baseline="0" noProof="0" dirty="0">
              <a:latin typeface="+mn-lt"/>
              <a:ea typeface="+mn-ea"/>
              <a:cs typeface="+mn-cs"/>
            </a:endParaRPr>
          </a:p>
        </p:txBody>
      </p:sp>
    </p:spTree>
  </p:cSld>
  <p:clrMapOvr>
    <a:masterClrMapping/>
  </p:clrMapOvr>
  <p:transition spd="slow" advTm="0">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TextBox 3"/>
          <p:cNvSpPr txBox="1"/>
          <p:nvPr/>
        </p:nvSpPr>
        <p:spPr>
          <a:xfrm>
            <a:off x="381000" y="514350"/>
            <a:ext cx="6096000" cy="521970"/>
          </a:xfrm>
          <a:prstGeom prst="rect">
            <a:avLst/>
          </a:prstGeom>
          <a:noFill/>
          <a:ln w="9525">
            <a:noFill/>
          </a:ln>
        </p:spPr>
        <p:txBody>
          <a:bodyPr>
            <a:spAutoFit/>
          </a:bodyPr>
          <a:p>
            <a:r>
              <a:rPr lang="zh-CN" altLang="en-US" sz="2800" dirty="0">
                <a:latin typeface="Arial" panose="020B0604020202020204" pitchFamily="34" charset="0"/>
                <a:ea typeface="字体视界-一风尚黑体"/>
                <a:sym typeface="字体视界-一风尚黑体"/>
              </a:rPr>
              <a:t>政府采购应</a:t>
            </a:r>
            <a:r>
              <a:rPr lang="zh-CN" altLang="en-US" sz="2800" dirty="0">
                <a:latin typeface="Arial" panose="020B0604020202020204" pitchFamily="34" charset="0"/>
                <a:ea typeface="字体视界-一风尚黑体"/>
              </a:rPr>
              <a:t>注意事项：采购资料留存</a:t>
            </a:r>
            <a:endParaRPr lang="zh-CN" altLang="en-US" sz="2800" dirty="0">
              <a:latin typeface="Arial" panose="020B0604020202020204" pitchFamily="34" charset="0"/>
              <a:ea typeface="字体视界-一风尚黑体"/>
            </a:endParaRPr>
          </a:p>
        </p:txBody>
      </p:sp>
      <p:sp>
        <p:nvSpPr>
          <p:cNvPr id="5" name="TextBox 4"/>
          <p:cNvSpPr txBox="1"/>
          <p:nvPr/>
        </p:nvSpPr>
        <p:spPr>
          <a:xfrm>
            <a:off x="925195" y="1047750"/>
            <a:ext cx="7228205" cy="5692775"/>
          </a:xfrm>
          <a:prstGeom prst="rect">
            <a:avLst/>
          </a:prstGeom>
          <a:noFill/>
        </p:spPr>
        <p:txBody>
          <a:bodyPr wrap="square">
            <a:spAutoFit/>
          </a:bodyPr>
          <a:lstStyle/>
          <a:p>
            <a:pPr marR="0" defTabSz="914400" fontAlgn="auto">
              <a:spcBef>
                <a:spcPts val="0"/>
              </a:spcBef>
              <a:spcAft>
                <a:spcPts val="0"/>
              </a:spcAft>
              <a:buClrTx/>
              <a:buSzTx/>
              <a:buFontTx/>
              <a:buNone/>
              <a:defRPr/>
            </a:pPr>
            <a:r>
              <a:rPr kumimoji="0" lang="en-US" altLang="zh-CN" sz="2400" kern="1200" cap="none" spc="0" normalizeH="0" baseline="0" noProof="0" dirty="0">
                <a:cs typeface="+mn-cs"/>
                <a:sym typeface="+mn-ea"/>
              </a:rPr>
              <a:t>        </a:t>
            </a:r>
            <a:r>
              <a:rPr kumimoji="0" lang="zh-CN" altLang="en-US" sz="2400" kern="1200" cap="none" spc="0" normalizeH="0" baseline="0" noProof="0" dirty="0">
                <a:cs typeface="+mn-cs"/>
                <a:sym typeface="+mn-ea"/>
              </a:rPr>
              <a:t>采购完成后各采购部门汇总收集好项目资料备查，至少保存15年。</a:t>
            </a:r>
            <a:endParaRPr kumimoji="0" lang="zh-CN" altLang="en-US" sz="2400" kern="1200" cap="none" spc="0" normalizeH="0" baseline="0" noProof="0" dirty="0">
              <a:cs typeface="+mn-cs"/>
              <a:sym typeface="+mn-ea"/>
            </a:endParaRPr>
          </a:p>
          <a:p>
            <a:pPr marR="0" defTabSz="914400" fontAlgn="auto">
              <a:spcBef>
                <a:spcPts val="0"/>
              </a:spcBef>
              <a:spcAft>
                <a:spcPts val="0"/>
              </a:spcAft>
              <a:buClrTx/>
              <a:buSzTx/>
              <a:buFontTx/>
              <a:buNone/>
              <a:defRPr/>
            </a:pPr>
            <a:r>
              <a:rPr kumimoji="0" lang="en-US" altLang="zh-CN" sz="2400" kern="1200" cap="none" spc="0" normalizeH="0" baseline="0" noProof="0" dirty="0">
                <a:cs typeface="+mn-cs"/>
                <a:sym typeface="+mn-ea"/>
              </a:rPr>
              <a:t>        </a:t>
            </a:r>
            <a:r>
              <a:rPr kumimoji="0" lang="zh-CN" altLang="en-US" sz="2400" kern="1200" cap="none" spc="0" normalizeH="0" baseline="0" noProof="0" dirty="0">
                <a:cs typeface="+mn-cs"/>
                <a:sym typeface="+mn-ea"/>
              </a:rPr>
              <a:t>1、对10万元—30万元以下项目由采购部门留存。             </a:t>
            </a:r>
            <a:endParaRPr kumimoji="0" lang="zh-CN" altLang="en-US" sz="2400" kern="1200" cap="none" spc="0" normalizeH="0" baseline="0" noProof="0" dirty="0">
              <a:cs typeface="+mn-cs"/>
              <a:sym typeface="+mn-ea"/>
            </a:endParaRPr>
          </a:p>
          <a:p>
            <a:pPr marR="0" defTabSz="914400" fontAlgn="auto">
              <a:spcBef>
                <a:spcPts val="0"/>
              </a:spcBef>
              <a:spcAft>
                <a:spcPts val="0"/>
              </a:spcAft>
              <a:buClrTx/>
              <a:buSzTx/>
              <a:buFontTx/>
              <a:buNone/>
              <a:defRPr/>
            </a:pPr>
            <a:r>
              <a:rPr kumimoji="0" lang="en-US" altLang="zh-CN" sz="2400" kern="1200" cap="none" spc="0" normalizeH="0" baseline="0" noProof="0" dirty="0">
                <a:latin typeface="Arial" panose="020B0604020202020204" pitchFamily="34" charset="0"/>
                <a:ea typeface="宋体" panose="02010600030101010101" pitchFamily="2" charset="-122"/>
                <a:cs typeface="+mn-cs"/>
                <a:sym typeface="+mn-ea"/>
              </a:rPr>
              <a:t>        </a:t>
            </a:r>
            <a:r>
              <a:rPr kumimoji="0" lang="zh-CN" altLang="en-US" sz="2400" kern="1200" cap="none" spc="0" normalizeH="0" baseline="0" noProof="0" dirty="0">
                <a:latin typeface="Arial" panose="020B0604020202020204" pitchFamily="34" charset="0"/>
                <a:ea typeface="宋体" panose="02010600030101010101" pitchFamily="2" charset="-122"/>
                <a:cs typeface="+mn-cs"/>
                <a:sym typeface="+mn-ea"/>
              </a:rPr>
              <a:t>包含：采购计划备案表、询价函、报价函、询价报告、合同、验收报告等。</a:t>
            </a:r>
            <a:endParaRPr kumimoji="0" lang="zh-CN" altLang="en-US" sz="2400" kern="1200" cap="none" spc="0" normalizeH="0" baseline="0" noProof="0" dirty="0">
              <a:latin typeface="Arial" panose="020B0604020202020204" pitchFamily="34" charset="0"/>
              <a:ea typeface="宋体" panose="02010600030101010101" pitchFamily="2" charset="-122"/>
              <a:cs typeface="+mn-cs"/>
              <a:sym typeface="+mn-ea"/>
            </a:endParaRPr>
          </a:p>
          <a:p>
            <a:pPr marR="0" defTabSz="914400" fontAlgn="auto">
              <a:spcBef>
                <a:spcPts val="0"/>
              </a:spcBef>
              <a:spcAft>
                <a:spcPts val="0"/>
              </a:spcAft>
              <a:buClrTx/>
              <a:buSzTx/>
              <a:buFontTx/>
              <a:buNone/>
              <a:defRPr/>
            </a:pPr>
            <a:r>
              <a:rPr kumimoji="0" lang="en-US" altLang="zh-CN" sz="2400" kern="1200" cap="none" spc="0" normalizeH="0" baseline="0" noProof="0" dirty="0">
                <a:cs typeface="+mn-cs"/>
                <a:sym typeface="+mn-ea"/>
              </a:rPr>
              <a:t>         </a:t>
            </a:r>
            <a:r>
              <a:rPr kumimoji="0" lang="zh-CN" altLang="en-US" sz="2400" kern="1200" cap="none" spc="0" normalizeH="0" baseline="0" noProof="0" dirty="0">
                <a:cs typeface="+mn-cs"/>
                <a:sym typeface="+mn-ea"/>
              </a:rPr>
              <a:t>2、30万元以上资料由采购部门整理完成后交由财务处统一留存。</a:t>
            </a:r>
            <a:endParaRPr kumimoji="0" lang="zh-CN" altLang="en-US" sz="2400" kern="1200" cap="none" spc="0" normalizeH="0" baseline="0" noProof="0" dirty="0">
              <a:cs typeface="+mn-cs"/>
              <a:sym typeface="+mn-ea"/>
            </a:endParaRPr>
          </a:p>
          <a:p>
            <a:pPr marR="0" defTabSz="914400" fontAlgn="auto">
              <a:spcBef>
                <a:spcPts val="0"/>
              </a:spcBef>
              <a:spcAft>
                <a:spcPts val="0"/>
              </a:spcAft>
              <a:buClrTx/>
              <a:buSzTx/>
              <a:buFontTx/>
              <a:buNone/>
              <a:defRPr/>
            </a:pPr>
            <a:r>
              <a:rPr kumimoji="0" lang="en-US" altLang="zh-CN" sz="2400" kern="1200" cap="none" spc="0" normalizeH="0" baseline="0" noProof="0" dirty="0">
                <a:latin typeface="Arial" panose="020B0604020202020204" pitchFamily="34" charset="0"/>
                <a:ea typeface="宋体" panose="02010600030101010101" pitchFamily="2" charset="-122"/>
                <a:cs typeface="+mn-cs"/>
                <a:sym typeface="+mn-ea"/>
              </a:rPr>
              <a:t>        </a:t>
            </a:r>
            <a:r>
              <a:rPr kumimoji="0" lang="zh-CN" altLang="en-US" sz="2400" kern="1200" cap="none" spc="0" normalizeH="0" baseline="0" noProof="0" dirty="0">
                <a:latin typeface="Arial" panose="020B0604020202020204" pitchFamily="34" charset="0"/>
                <a:ea typeface="宋体" panose="02010600030101010101" pitchFamily="2" charset="-122"/>
                <a:cs typeface="+mn-cs"/>
                <a:sym typeface="+mn-ea"/>
              </a:rPr>
              <a:t>包含：采购计划备案表、询价资料、项目实施方案、招标代理协议、招标公告、中标公告、中标通知书、备案资料、招标文件、全部投标文件、合同、验收报告等。</a:t>
            </a:r>
            <a:endParaRPr kumimoji="0" lang="zh-CN" altLang="zh-CN" sz="2400" kern="1200" cap="none" spc="0" normalizeH="0" baseline="0" noProof="0" dirty="0">
              <a:effectLst>
                <a:outerShdw blurRad="38100" dist="19050" dir="2700000" algn="tl" rotWithShape="0">
                  <a:schemeClr val="dk1">
                    <a:alpha val="40000"/>
                  </a:schemeClr>
                </a:outerShdw>
              </a:effectLst>
              <a:latin typeface="+mn-lt"/>
              <a:ea typeface="+mn-ea"/>
              <a:cs typeface="+mn-cs"/>
              <a:sym typeface="+mn-ea"/>
            </a:endParaRPr>
          </a:p>
          <a:p>
            <a:pPr marR="0" defTabSz="914400" fontAlgn="auto">
              <a:spcBef>
                <a:spcPts val="0"/>
              </a:spcBef>
              <a:spcAft>
                <a:spcPts val="0"/>
              </a:spcAft>
              <a:buClrTx/>
              <a:buSzTx/>
              <a:buFontTx/>
              <a:buNone/>
              <a:defRPr/>
            </a:pPr>
            <a:endParaRPr kumimoji="0" lang="zh-CN" altLang="zh-CN" sz="2400" kern="1200" cap="none" spc="0" normalizeH="0" baseline="0" noProof="0" dirty="0">
              <a:effectLst>
                <a:outerShdw blurRad="38100" dist="19050" dir="2700000" algn="tl" rotWithShape="0">
                  <a:schemeClr val="dk1">
                    <a:alpha val="40000"/>
                  </a:schemeClr>
                </a:outerShdw>
              </a:effectLst>
              <a:latin typeface="+mn-lt"/>
              <a:ea typeface="+mn-ea"/>
              <a:cs typeface="+mn-cs"/>
              <a:sym typeface="+mn-ea"/>
            </a:endParaRPr>
          </a:p>
          <a:p>
            <a:pPr marR="0" defTabSz="914400" fontAlgn="auto">
              <a:spcBef>
                <a:spcPts val="0"/>
              </a:spcBef>
              <a:spcAft>
                <a:spcPts val="0"/>
              </a:spcAft>
              <a:buClrTx/>
              <a:buSzTx/>
              <a:buFontTx/>
              <a:buNone/>
              <a:defRPr/>
            </a:pPr>
            <a:endParaRPr kumimoji="0" lang="en-US" altLang="zh-CN" sz="1600" kern="1200" cap="none" spc="0" normalizeH="0" baseline="0" noProof="0" dirty="0">
              <a:latin typeface="+mn-lt"/>
              <a:ea typeface="+mn-ea"/>
              <a:cs typeface="+mn-cs"/>
            </a:endParaRPr>
          </a:p>
          <a:p>
            <a:pPr marL="342900" marR="0" indent="-342900" defTabSz="914400" fontAlgn="auto">
              <a:lnSpc>
                <a:spcPct val="150000"/>
              </a:lnSpc>
              <a:spcBef>
                <a:spcPts val="0"/>
              </a:spcBef>
              <a:spcAft>
                <a:spcPts val="0"/>
              </a:spcAft>
              <a:buClrTx/>
              <a:buSzTx/>
              <a:buFontTx/>
              <a:buNone/>
              <a:defRPr/>
            </a:pPr>
            <a:endParaRPr kumimoji="0" lang="en-US" altLang="zh-CN" sz="2000" kern="1200" cap="none" spc="0" normalizeH="0" baseline="0" noProof="0" dirty="0">
              <a:latin typeface="+mn-lt"/>
              <a:ea typeface="+mn-ea"/>
              <a:cs typeface="+mn-cs"/>
            </a:endParaRPr>
          </a:p>
          <a:p>
            <a:pPr marL="342900" marR="0" indent="-342900" defTabSz="914400" fontAlgn="auto">
              <a:lnSpc>
                <a:spcPct val="150000"/>
              </a:lnSpc>
              <a:spcBef>
                <a:spcPts val="0"/>
              </a:spcBef>
              <a:spcAft>
                <a:spcPts val="0"/>
              </a:spcAft>
              <a:buClrTx/>
              <a:buSzTx/>
              <a:buFontTx/>
              <a:buNone/>
              <a:defRPr/>
            </a:pPr>
            <a:endParaRPr kumimoji="0" lang="zh-CN" altLang="en-US" sz="2000" kern="1200" cap="none" spc="0" normalizeH="0" baseline="0" noProof="0" dirty="0">
              <a:latin typeface="+mn-lt"/>
              <a:ea typeface="+mn-ea"/>
              <a:cs typeface="+mn-cs"/>
            </a:endParaRPr>
          </a:p>
        </p:txBody>
      </p:sp>
    </p:spTree>
  </p:cSld>
  <p:clrMapOvr>
    <a:masterClrMapping/>
  </p:clrMapOvr>
  <p:transition spd="slow" advTm="0">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Box 4"/>
          <p:cNvSpPr txBox="1"/>
          <p:nvPr/>
        </p:nvSpPr>
        <p:spPr>
          <a:xfrm>
            <a:off x="1143000" y="1047750"/>
            <a:ext cx="7010400" cy="3846195"/>
          </a:xfrm>
          <a:prstGeom prst="rect">
            <a:avLst/>
          </a:prstGeom>
          <a:noFill/>
        </p:spPr>
        <p:txBody>
          <a:bodyPr>
            <a:spAutoFit/>
          </a:bodyPr>
          <a:lstStyle/>
          <a:p>
            <a:pPr marR="0" defTabSz="914400" fontAlgn="auto">
              <a:spcBef>
                <a:spcPts val="0"/>
              </a:spcBef>
              <a:spcAft>
                <a:spcPts val="0"/>
              </a:spcAft>
              <a:buClrTx/>
              <a:buSzTx/>
              <a:buFontTx/>
              <a:buNone/>
              <a:defRPr/>
            </a:pPr>
            <a:r>
              <a:rPr kumimoji="0" lang="en-US" altLang="zh-CN" sz="2400" kern="1200" cap="none" spc="0" normalizeH="0" baseline="0" noProof="0" dirty="0">
                <a:solidFill>
                  <a:srgbClr val="FF0000"/>
                </a:solidFill>
                <a:effectLst>
                  <a:outerShdw blurRad="38100" dist="19050" dir="2700000" algn="tl" rotWithShape="0">
                    <a:schemeClr val="dk1">
                      <a:alpha val="40000"/>
                    </a:schemeClr>
                  </a:outerShdw>
                </a:effectLst>
                <a:latin typeface="+mn-lt"/>
                <a:ea typeface="+mn-ea"/>
                <a:cs typeface="+mn-cs"/>
              </a:rPr>
              <a:t>          </a:t>
            </a:r>
            <a:r>
              <a:rPr kumimoji="0" lang="zh-CN" altLang="zh-CN" sz="2400" kern="1200" cap="none" spc="0" normalizeH="0" baseline="0" noProof="0" dirty="0">
                <a:solidFill>
                  <a:srgbClr val="FF0000"/>
                </a:solidFill>
                <a:effectLst>
                  <a:outerShdw blurRad="38100" dist="19050" dir="2700000" algn="tl" rotWithShape="0">
                    <a:schemeClr val="dk1">
                      <a:alpha val="40000"/>
                    </a:schemeClr>
                  </a:outerShdw>
                </a:effectLst>
                <a:latin typeface="+mn-lt"/>
                <a:ea typeface="+mn-ea"/>
                <a:cs typeface="+mn-cs"/>
              </a:rPr>
              <a:t>新动向：</a:t>
            </a:r>
            <a:endParaRPr kumimoji="0" lang="en-US" altLang="zh-CN" sz="2400" kern="1200" cap="none" spc="0" normalizeH="0" baseline="0" noProof="0" dirty="0">
              <a:effectLst>
                <a:outerShdw blurRad="38100" dist="19050" dir="2700000" algn="tl" rotWithShape="0">
                  <a:schemeClr val="dk1">
                    <a:alpha val="40000"/>
                  </a:schemeClr>
                </a:outerShdw>
              </a:effectLst>
              <a:latin typeface="+mn-lt"/>
              <a:ea typeface="+mn-ea"/>
              <a:cs typeface="+mn-cs"/>
            </a:endParaRPr>
          </a:p>
          <a:p>
            <a:pPr marR="0" defTabSz="914400" fontAlgn="auto">
              <a:spcBef>
                <a:spcPts val="0"/>
              </a:spcBef>
              <a:spcAft>
                <a:spcPts val="0"/>
              </a:spcAft>
              <a:buClrTx/>
              <a:buSzTx/>
              <a:buFontTx/>
              <a:buNone/>
              <a:defRPr/>
            </a:pPr>
            <a:endParaRPr kumimoji="0" lang="zh-CN" altLang="zh-CN" sz="2400" kern="1200" cap="none" spc="0" normalizeH="0" baseline="0" noProof="0" dirty="0">
              <a:latin typeface="+mn-lt"/>
              <a:ea typeface="+mn-ea"/>
              <a:cs typeface="+mn-cs"/>
            </a:endParaRPr>
          </a:p>
          <a:p>
            <a:pPr marR="0" defTabSz="914400" fontAlgn="auto">
              <a:spcBef>
                <a:spcPts val="0"/>
              </a:spcBef>
              <a:spcAft>
                <a:spcPts val="0"/>
              </a:spcAft>
              <a:buClrTx/>
              <a:buSzTx/>
              <a:buFontTx/>
              <a:buNone/>
              <a:defRPr/>
            </a:pPr>
            <a:r>
              <a:rPr kumimoji="0" lang="zh-CN" sz="2400" kern="1200" cap="none" spc="0" normalizeH="0" baseline="0" noProof="0" dirty="0">
                <a:effectLst>
                  <a:outerShdw blurRad="38100" dist="19050" dir="2700000" algn="tl" rotWithShape="0">
                    <a:schemeClr val="dk1">
                      <a:alpha val="40000"/>
                    </a:schemeClr>
                  </a:outerShdw>
                </a:effectLst>
                <a:latin typeface="+mn-lt"/>
                <a:ea typeface="+mn-ea"/>
                <a:cs typeface="+mn-cs"/>
              </a:rPr>
              <a:t>财务处预计于</a:t>
            </a:r>
            <a:r>
              <a:rPr kumimoji="0" lang="en-US" altLang="zh-CN" sz="2400" kern="1200" cap="none" spc="0" normalizeH="0" baseline="0" noProof="0" dirty="0">
                <a:effectLst>
                  <a:outerShdw blurRad="38100" dist="19050" dir="2700000" algn="tl" rotWithShape="0">
                    <a:schemeClr val="dk1">
                      <a:alpha val="40000"/>
                    </a:schemeClr>
                  </a:outerShdw>
                </a:effectLst>
                <a:latin typeface="+mn-lt"/>
                <a:ea typeface="+mn-ea"/>
                <a:cs typeface="+mn-cs"/>
              </a:rPr>
              <a:t>2021</a:t>
            </a:r>
            <a:r>
              <a:rPr kumimoji="0" lang="zh-CN" altLang="en-US" sz="2400" kern="1200" cap="none" spc="0" normalizeH="0" baseline="0" noProof="0" dirty="0">
                <a:effectLst>
                  <a:outerShdw blurRad="38100" dist="19050" dir="2700000" algn="tl" rotWithShape="0">
                    <a:schemeClr val="dk1">
                      <a:alpha val="40000"/>
                    </a:schemeClr>
                  </a:outerShdw>
                </a:effectLst>
                <a:latin typeface="+mn-lt"/>
                <a:ea typeface="+mn-ea"/>
                <a:cs typeface="+mn-cs"/>
              </a:rPr>
              <a:t>年五月启动全院的固定资产清查工作（含新校区），本次清查过后将对过期的资产进行报废处置。</a:t>
            </a:r>
            <a:endParaRPr kumimoji="0" lang="zh-CN" sz="2400" kern="1200" cap="none" spc="0" normalizeH="0" baseline="0" noProof="0" dirty="0">
              <a:effectLst>
                <a:outerShdw blurRad="38100" dist="19050" dir="2700000" algn="tl" rotWithShape="0">
                  <a:schemeClr val="dk1">
                    <a:alpha val="40000"/>
                  </a:schemeClr>
                </a:outerShdw>
              </a:effectLst>
              <a:latin typeface="+mn-lt"/>
              <a:ea typeface="+mn-ea"/>
              <a:cs typeface="+mn-cs"/>
            </a:endParaRPr>
          </a:p>
          <a:p>
            <a:pPr marR="0" defTabSz="914400" fontAlgn="auto">
              <a:spcBef>
                <a:spcPts val="0"/>
              </a:spcBef>
              <a:spcAft>
                <a:spcPts val="0"/>
              </a:spcAft>
              <a:buClrTx/>
              <a:buSzTx/>
              <a:buFontTx/>
              <a:buNone/>
              <a:defRPr/>
            </a:pPr>
            <a:endParaRPr kumimoji="0" lang="zh-CN" altLang="zh-CN" sz="2400" kern="1200" cap="none" spc="0" normalizeH="0" baseline="0" noProof="0" dirty="0">
              <a:effectLst>
                <a:outerShdw blurRad="38100" dist="19050" dir="2700000" algn="tl" rotWithShape="0">
                  <a:schemeClr val="dk1">
                    <a:alpha val="40000"/>
                  </a:schemeClr>
                </a:outerShdw>
              </a:effectLst>
              <a:latin typeface="+mn-lt"/>
              <a:ea typeface="+mn-ea"/>
              <a:cs typeface="+mn-cs"/>
            </a:endParaRPr>
          </a:p>
          <a:p>
            <a:pPr marR="0" defTabSz="914400" fontAlgn="auto">
              <a:spcBef>
                <a:spcPts val="0"/>
              </a:spcBef>
              <a:spcAft>
                <a:spcPts val="0"/>
              </a:spcAft>
              <a:buClrTx/>
              <a:buSzTx/>
              <a:buFontTx/>
              <a:buNone/>
              <a:defRPr/>
            </a:pPr>
            <a:r>
              <a:rPr lang="zh-CN" altLang="en-US" sz="2000" noProof="0" dirty="0">
                <a:latin typeface="+mn-lt"/>
                <a:ea typeface="+mn-ea"/>
                <a:sym typeface="+mn-ea"/>
              </a:rPr>
              <a:t>请各系部资产管理员</a:t>
            </a:r>
            <a:r>
              <a:rPr lang="zh-CN" altLang="en-US" sz="2000" noProof="0" dirty="0">
                <a:latin typeface="+mn-lt"/>
                <a:ea typeface="+mn-ea"/>
                <a:sym typeface="+mn-ea"/>
              </a:rPr>
              <a:t>对本部门资产进行分析，并</a:t>
            </a:r>
            <a:r>
              <a:rPr lang="zh-CN" altLang="en-US" sz="2000" noProof="0" dirty="0">
                <a:latin typeface="+mn-lt"/>
                <a:ea typeface="+mn-ea"/>
                <a:sym typeface="+mn-ea"/>
              </a:rPr>
              <a:t>做好本部门的资产账物核实工作，将本部门资产实物与财务处资产明细账目一一对应，更新完善本部门各项资产存放地点、使用人员等信息。后续财务处会同第三方机构实地开展对应资产盘点。</a:t>
            </a:r>
            <a:endParaRPr kumimoji="0" lang="zh-CN" altLang="en-US" sz="2000" kern="1200" cap="none" spc="0" normalizeH="0" baseline="0" noProof="0" dirty="0">
              <a:latin typeface="+mn-lt"/>
              <a:ea typeface="+mn-ea"/>
              <a:cs typeface="+mn-cs"/>
            </a:endParaRPr>
          </a:p>
        </p:txBody>
      </p:sp>
      <p:sp>
        <p:nvSpPr>
          <p:cNvPr id="2" name="五角星 1"/>
          <p:cNvSpPr/>
          <p:nvPr/>
        </p:nvSpPr>
        <p:spPr>
          <a:xfrm>
            <a:off x="1295400" y="1123950"/>
            <a:ext cx="536575" cy="457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transition spd="slow" advTm="0">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TextBox 3"/>
          <p:cNvSpPr txBox="1"/>
          <p:nvPr/>
        </p:nvSpPr>
        <p:spPr>
          <a:xfrm>
            <a:off x="381000" y="514350"/>
            <a:ext cx="3657600" cy="522288"/>
          </a:xfrm>
          <a:prstGeom prst="rect">
            <a:avLst/>
          </a:prstGeom>
          <a:noFill/>
          <a:ln w="9525">
            <a:noFill/>
          </a:ln>
        </p:spPr>
        <p:txBody>
          <a:bodyPr>
            <a:spAutoFit/>
          </a:bodyPr>
          <a:p>
            <a:r>
              <a:rPr lang="zh-CN" altLang="en-US" sz="2800" dirty="0">
                <a:latin typeface="Arial" panose="020B0604020202020204" pitchFamily="34" charset="0"/>
                <a:ea typeface="字体视界-一风尚黑体"/>
              </a:rPr>
              <a:t>固定资产注意事项：</a:t>
            </a:r>
            <a:endParaRPr lang="zh-CN" altLang="en-US" sz="2800" dirty="0">
              <a:latin typeface="Arial" panose="020B0604020202020204" pitchFamily="34" charset="0"/>
              <a:ea typeface="字体视界-一风尚黑体"/>
            </a:endParaRPr>
          </a:p>
        </p:txBody>
      </p:sp>
      <p:sp>
        <p:nvSpPr>
          <p:cNvPr id="17411" name="TextBox 4"/>
          <p:cNvSpPr txBox="1"/>
          <p:nvPr/>
        </p:nvSpPr>
        <p:spPr>
          <a:xfrm>
            <a:off x="1066800" y="1657350"/>
            <a:ext cx="7010400" cy="1938338"/>
          </a:xfrm>
          <a:prstGeom prst="rect">
            <a:avLst/>
          </a:prstGeom>
          <a:noFill/>
          <a:ln w="9525">
            <a:noFill/>
          </a:ln>
        </p:spPr>
        <p:txBody>
          <a:bodyPr>
            <a:spAutoFit/>
          </a:bodyPr>
          <a:p>
            <a:r>
              <a:rPr lang="zh-CN" altLang="zh-CN" sz="2400" dirty="0">
                <a:latin typeface="Arial" panose="020B0604020202020204" pitchFamily="34" charset="0"/>
                <a:ea typeface="字体视界-一风尚黑体"/>
                <a:sym typeface="字体视界-一风尚黑体"/>
              </a:rPr>
              <a:t>一、各系（处、部、中心）是学院资产二级管理单位，在学院授权资产管理范围内，组织实施本单位的固定资产管理工作。相应地建立固定资产二级账，记录本部门各类固定资产的数量及价值，并做到账账相符。</a:t>
            </a:r>
            <a:endParaRPr lang="zh-CN" altLang="zh-CN" sz="2400" dirty="0">
              <a:latin typeface="Arial" panose="020B0604020202020204" pitchFamily="34" charset="0"/>
              <a:ea typeface="字体视界-一风尚黑体"/>
              <a:sym typeface="字体视界-一风尚黑体"/>
            </a:endParaRPr>
          </a:p>
        </p:txBody>
      </p:sp>
    </p:spTree>
  </p:cSld>
  <p:clrMapOvr>
    <a:masterClrMapping/>
  </p:clrMapOvr>
  <p:transition spd="slow" advTm="0">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TextBox 3"/>
          <p:cNvSpPr txBox="1"/>
          <p:nvPr/>
        </p:nvSpPr>
        <p:spPr>
          <a:xfrm>
            <a:off x="381000" y="514350"/>
            <a:ext cx="3657600" cy="522288"/>
          </a:xfrm>
          <a:prstGeom prst="rect">
            <a:avLst/>
          </a:prstGeom>
          <a:noFill/>
          <a:ln w="9525">
            <a:noFill/>
          </a:ln>
        </p:spPr>
        <p:txBody>
          <a:bodyPr>
            <a:spAutoFit/>
          </a:bodyPr>
          <a:p>
            <a:r>
              <a:rPr lang="zh-CN" altLang="en-US" sz="2800" dirty="0">
                <a:latin typeface="Arial" panose="020B0604020202020204" pitchFamily="34" charset="0"/>
                <a:ea typeface="字体视界-一风尚黑体"/>
              </a:rPr>
              <a:t>固定资产注意事项：</a:t>
            </a:r>
            <a:endParaRPr lang="zh-CN" altLang="en-US" sz="2800" dirty="0">
              <a:latin typeface="Arial" panose="020B0604020202020204" pitchFamily="34" charset="0"/>
              <a:ea typeface="字体视界-一风尚黑体"/>
            </a:endParaRPr>
          </a:p>
        </p:txBody>
      </p:sp>
      <p:sp>
        <p:nvSpPr>
          <p:cNvPr id="18435" name="TextBox 4"/>
          <p:cNvSpPr txBox="1"/>
          <p:nvPr/>
        </p:nvSpPr>
        <p:spPr>
          <a:xfrm>
            <a:off x="1143000" y="1047750"/>
            <a:ext cx="7010400" cy="1938338"/>
          </a:xfrm>
          <a:prstGeom prst="rect">
            <a:avLst/>
          </a:prstGeom>
          <a:noFill/>
          <a:ln w="9525">
            <a:noFill/>
          </a:ln>
        </p:spPr>
        <p:txBody>
          <a:bodyPr>
            <a:spAutoFit/>
          </a:bodyPr>
          <a:p>
            <a:endParaRPr lang="zh-CN" altLang="zh-CN" sz="2400" dirty="0">
              <a:latin typeface="Arial" panose="020B0604020202020204" pitchFamily="34" charset="0"/>
              <a:ea typeface="字体视界-一风尚黑体"/>
              <a:sym typeface="字体视界-一风尚黑体"/>
            </a:endParaRPr>
          </a:p>
          <a:p>
            <a:endParaRPr lang="zh-CN" altLang="zh-CN" sz="2400" dirty="0">
              <a:latin typeface="Arial" panose="020B0604020202020204" pitchFamily="34" charset="0"/>
              <a:ea typeface="字体视界-一风尚黑体"/>
              <a:sym typeface="字体视界-一风尚黑体"/>
            </a:endParaRPr>
          </a:p>
          <a:p>
            <a:r>
              <a:rPr lang="zh-CN" altLang="zh-CN" sz="2400" dirty="0">
                <a:latin typeface="Arial" panose="020B0604020202020204" pitchFamily="34" charset="0"/>
                <a:ea typeface="字体视界-一风尚黑体"/>
                <a:sym typeface="字体视界-一风尚黑体"/>
              </a:rPr>
              <a:t>二、严格执行固定资产的管理办法，本部门资产不得随人员变化而流动。并在资产账上做相应的资产变动。</a:t>
            </a:r>
            <a:endParaRPr lang="zh-CN" altLang="en-US" sz="2000" dirty="0">
              <a:latin typeface="Arial" panose="020B0604020202020204" pitchFamily="34" charset="0"/>
              <a:ea typeface="字体视界-一风尚黑体"/>
            </a:endParaRPr>
          </a:p>
        </p:txBody>
      </p:sp>
    </p:spTree>
  </p:cSld>
  <p:clrMapOvr>
    <a:masterClrMapping/>
  </p:clrMapOvr>
  <p:transition spd="slow" advTm="0">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TextBox 3"/>
          <p:cNvSpPr txBox="1"/>
          <p:nvPr/>
        </p:nvSpPr>
        <p:spPr>
          <a:xfrm>
            <a:off x="381000" y="514350"/>
            <a:ext cx="3657600" cy="522288"/>
          </a:xfrm>
          <a:prstGeom prst="rect">
            <a:avLst/>
          </a:prstGeom>
          <a:noFill/>
          <a:ln w="9525">
            <a:noFill/>
          </a:ln>
        </p:spPr>
        <p:txBody>
          <a:bodyPr>
            <a:spAutoFit/>
          </a:bodyPr>
          <a:p>
            <a:r>
              <a:rPr lang="zh-CN" altLang="en-US" sz="2800" dirty="0">
                <a:latin typeface="Arial" panose="020B0604020202020204" pitchFamily="34" charset="0"/>
                <a:ea typeface="字体视界-一风尚黑体"/>
                <a:sym typeface="字体视界-一风尚黑体"/>
              </a:rPr>
              <a:t>固定资产注意事项</a:t>
            </a:r>
            <a:r>
              <a:rPr lang="zh-CN" altLang="en-US" sz="2800" dirty="0">
                <a:latin typeface="Arial" panose="020B0604020202020204" pitchFamily="34" charset="0"/>
                <a:ea typeface="字体视界-一风尚黑体"/>
              </a:rPr>
              <a:t>：</a:t>
            </a:r>
            <a:endParaRPr lang="zh-CN" altLang="en-US" sz="2800" dirty="0">
              <a:latin typeface="Arial" panose="020B0604020202020204" pitchFamily="34" charset="0"/>
              <a:ea typeface="字体视界-一风尚黑体"/>
            </a:endParaRPr>
          </a:p>
        </p:txBody>
      </p:sp>
      <p:sp>
        <p:nvSpPr>
          <p:cNvPr id="19459" name="TextBox 4"/>
          <p:cNvSpPr txBox="1"/>
          <p:nvPr/>
        </p:nvSpPr>
        <p:spPr>
          <a:xfrm>
            <a:off x="1143000" y="1047750"/>
            <a:ext cx="7010400" cy="1938338"/>
          </a:xfrm>
          <a:prstGeom prst="rect">
            <a:avLst/>
          </a:prstGeom>
          <a:noFill/>
          <a:ln w="9525">
            <a:noFill/>
          </a:ln>
        </p:spPr>
        <p:txBody>
          <a:bodyPr>
            <a:spAutoFit/>
          </a:bodyPr>
          <a:p>
            <a:endParaRPr lang="zh-CN" altLang="zh-CN" sz="2400" dirty="0">
              <a:latin typeface="Arial" panose="020B0604020202020204" pitchFamily="34" charset="0"/>
              <a:ea typeface="字体视界-一风尚黑体"/>
              <a:sym typeface="字体视界-一风尚黑体"/>
            </a:endParaRPr>
          </a:p>
          <a:p>
            <a:endParaRPr lang="zh-CN" altLang="zh-CN" sz="2400" dirty="0">
              <a:latin typeface="Arial" panose="020B0604020202020204" pitchFamily="34" charset="0"/>
              <a:ea typeface="字体视界-一风尚黑体"/>
              <a:sym typeface="字体视界-一风尚黑体"/>
            </a:endParaRPr>
          </a:p>
          <a:p>
            <a:r>
              <a:rPr lang="zh-CN" altLang="zh-CN" sz="2400" dirty="0">
                <a:latin typeface="Arial" panose="020B0604020202020204" pitchFamily="34" charset="0"/>
                <a:ea typeface="字体视界-一风尚黑体"/>
                <a:sym typeface="字体视界-一风尚黑体"/>
              </a:rPr>
              <a:t>二、严格执行固定资产的管理办法，本部门资产不得随人员变化而流动。并在资产账上做相应的资产变动。</a:t>
            </a:r>
            <a:endParaRPr lang="zh-CN" altLang="en-US" sz="2000" dirty="0">
              <a:latin typeface="Arial" panose="020B0604020202020204" pitchFamily="34" charset="0"/>
              <a:ea typeface="字体视界-一风尚黑体"/>
            </a:endParaRPr>
          </a:p>
        </p:txBody>
      </p:sp>
    </p:spTree>
  </p:cSld>
  <p:clrMapOvr>
    <a:masterClrMapping/>
  </p:clrMapOvr>
  <p:transition spd="slow" advTm="0">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TextBox 3"/>
          <p:cNvSpPr txBox="1"/>
          <p:nvPr/>
        </p:nvSpPr>
        <p:spPr>
          <a:xfrm>
            <a:off x="381000" y="514350"/>
            <a:ext cx="3657600" cy="522288"/>
          </a:xfrm>
          <a:prstGeom prst="rect">
            <a:avLst/>
          </a:prstGeom>
          <a:noFill/>
          <a:ln w="9525">
            <a:noFill/>
          </a:ln>
        </p:spPr>
        <p:txBody>
          <a:bodyPr>
            <a:spAutoFit/>
          </a:bodyPr>
          <a:p>
            <a:r>
              <a:rPr lang="zh-CN" altLang="en-US" sz="2800" dirty="0">
                <a:latin typeface="Arial" panose="020B0604020202020204" pitchFamily="34" charset="0"/>
                <a:ea typeface="字体视界-一风尚黑体"/>
              </a:rPr>
              <a:t>固定资产注意事项：</a:t>
            </a:r>
            <a:endParaRPr lang="zh-CN" altLang="en-US" sz="2800" dirty="0">
              <a:latin typeface="Arial" panose="020B0604020202020204" pitchFamily="34" charset="0"/>
              <a:ea typeface="字体视界-一风尚黑体"/>
            </a:endParaRPr>
          </a:p>
        </p:txBody>
      </p:sp>
      <p:sp>
        <p:nvSpPr>
          <p:cNvPr id="20483" name="TextBox 4"/>
          <p:cNvSpPr txBox="1"/>
          <p:nvPr/>
        </p:nvSpPr>
        <p:spPr>
          <a:xfrm>
            <a:off x="1143000" y="1047750"/>
            <a:ext cx="7010400" cy="2306955"/>
          </a:xfrm>
          <a:prstGeom prst="rect">
            <a:avLst/>
          </a:prstGeom>
          <a:noFill/>
          <a:ln w="9525">
            <a:noFill/>
          </a:ln>
        </p:spPr>
        <p:txBody>
          <a:bodyPr>
            <a:spAutoFit/>
          </a:bodyPr>
          <a:p>
            <a:endParaRPr lang="zh-CN" altLang="zh-CN" sz="2400" dirty="0">
              <a:latin typeface="Arial" panose="020B0604020202020204" pitchFamily="34" charset="0"/>
              <a:ea typeface="字体视界-一风尚黑体"/>
              <a:sym typeface="字体视界-一风尚黑体"/>
            </a:endParaRPr>
          </a:p>
          <a:p>
            <a:endParaRPr lang="zh-CN" altLang="zh-CN" sz="2400" dirty="0">
              <a:latin typeface="Arial" panose="020B0604020202020204" pitchFamily="34" charset="0"/>
              <a:ea typeface="字体视界-一风尚黑体"/>
              <a:sym typeface="字体视界-一风尚黑体"/>
            </a:endParaRPr>
          </a:p>
          <a:p>
            <a:r>
              <a:rPr lang="zh-CN" altLang="zh-CN" sz="2400" dirty="0">
                <a:latin typeface="Arial" panose="020B0604020202020204" pitchFamily="34" charset="0"/>
                <a:ea typeface="字体视界-一风尚黑体"/>
                <a:sym typeface="字体视界-一风尚黑体"/>
              </a:rPr>
              <a:t>三、将于近期针对我院新上线的固定资产管理系统，对各部门资产管理员进行统一培训，并管理好本部门资产（新的资产管理系统各二级部门可以在网上提起新增、调拨、处置等资产管理操作）。</a:t>
            </a:r>
            <a:endParaRPr lang="zh-CN" altLang="en-US" sz="2000" dirty="0">
              <a:latin typeface="Arial" panose="020B0604020202020204" pitchFamily="34" charset="0"/>
              <a:ea typeface="字体视界-一风尚黑体"/>
            </a:endParaRPr>
          </a:p>
        </p:txBody>
      </p:sp>
    </p:spTree>
  </p:cSld>
  <p:clrMapOvr>
    <a:masterClrMapping/>
  </p:clrMapOvr>
  <p:transition spd="slow" advTm="0">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TextBox 3"/>
          <p:cNvSpPr txBox="1"/>
          <p:nvPr/>
        </p:nvSpPr>
        <p:spPr>
          <a:xfrm>
            <a:off x="1219200" y="1428750"/>
            <a:ext cx="6132513" cy="2553335"/>
          </a:xfrm>
          <a:prstGeom prst="rect">
            <a:avLst/>
          </a:prstGeom>
          <a:noFill/>
          <a:ln w="9525">
            <a:noFill/>
          </a:ln>
        </p:spPr>
        <p:txBody>
          <a:bodyPr>
            <a:spAutoFit/>
          </a:bodyPr>
          <a:p>
            <a:pPr algn="ctr"/>
            <a:r>
              <a:rPr lang="zh-CN" altLang="en-US" sz="8000" dirty="0">
                <a:latin typeface="Arial" panose="020B0604020202020204" pitchFamily="34" charset="0"/>
                <a:ea typeface="字体视界-一风尚黑体"/>
              </a:rPr>
              <a:t>政府采购</a:t>
            </a:r>
            <a:endParaRPr lang="zh-CN" altLang="en-US" sz="8000" dirty="0">
              <a:latin typeface="Arial" panose="020B0604020202020204" pitchFamily="34" charset="0"/>
              <a:ea typeface="字体视界-一风尚黑体"/>
            </a:endParaRPr>
          </a:p>
          <a:p>
            <a:pPr algn="ctr"/>
            <a:r>
              <a:rPr lang="zh-CN" altLang="en-US" sz="8000" dirty="0">
                <a:latin typeface="Arial" panose="020B0604020202020204" pitchFamily="34" charset="0"/>
                <a:ea typeface="字体视界-一风尚黑体"/>
              </a:rPr>
              <a:t>重点事项</a:t>
            </a:r>
            <a:endParaRPr lang="zh-CN" altLang="en-US" sz="8000" dirty="0">
              <a:latin typeface="Arial" panose="020B0604020202020204" pitchFamily="34" charset="0"/>
              <a:ea typeface="字体视界-一风尚黑体"/>
            </a:endParaRPr>
          </a:p>
        </p:txBody>
      </p:sp>
    </p:spTree>
  </p:cSld>
  <p:clrMapOvr>
    <a:masterClrMapping/>
  </p:clrMapOvr>
  <p:transition spd="slow" advTm="0">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TextBox 3"/>
          <p:cNvSpPr txBox="1"/>
          <p:nvPr/>
        </p:nvSpPr>
        <p:spPr>
          <a:xfrm>
            <a:off x="381000" y="514350"/>
            <a:ext cx="3657600" cy="521970"/>
          </a:xfrm>
          <a:prstGeom prst="rect">
            <a:avLst/>
          </a:prstGeom>
          <a:noFill/>
          <a:ln w="9525">
            <a:noFill/>
          </a:ln>
        </p:spPr>
        <p:txBody>
          <a:bodyPr>
            <a:spAutoFit/>
          </a:bodyPr>
          <a:p>
            <a:r>
              <a:rPr lang="zh-CN" altLang="en-US" sz="2800" dirty="0">
                <a:latin typeface="Arial" panose="020B0604020202020204" pitchFamily="34" charset="0"/>
                <a:ea typeface="字体视界-一风尚黑体"/>
              </a:rPr>
              <a:t>学院采购分级管理：</a:t>
            </a:r>
            <a:endParaRPr lang="zh-CN" altLang="en-US" sz="2800" dirty="0">
              <a:latin typeface="Arial" panose="020B0604020202020204" pitchFamily="34" charset="0"/>
              <a:ea typeface="字体视界-一风尚黑体"/>
            </a:endParaRPr>
          </a:p>
        </p:txBody>
      </p:sp>
      <p:sp>
        <p:nvSpPr>
          <p:cNvPr id="24579" name="TextBox 4"/>
          <p:cNvSpPr txBox="1"/>
          <p:nvPr/>
        </p:nvSpPr>
        <p:spPr>
          <a:xfrm>
            <a:off x="1143000" y="1200150"/>
            <a:ext cx="7010400" cy="3784600"/>
          </a:xfrm>
          <a:prstGeom prst="rect">
            <a:avLst/>
          </a:prstGeom>
          <a:noFill/>
          <a:ln w="9525">
            <a:noFill/>
          </a:ln>
        </p:spPr>
        <p:txBody>
          <a:bodyPr>
            <a:spAutoFit/>
          </a:bodyPr>
          <a:p>
            <a:pPr>
              <a:buNone/>
            </a:pPr>
            <a:r>
              <a:rPr lang="en-US" altLang="zh-CN" sz="2400" b="1" dirty="0">
                <a:latin typeface="宋体" panose="02010600030101010101" pitchFamily="2" charset="-122"/>
                <a:cs typeface="宋体" panose="02010600030101010101" pitchFamily="2" charset="-122"/>
              </a:rPr>
              <a:t>10</a:t>
            </a:r>
            <a:r>
              <a:rPr lang="zh-CN" altLang="en-US" sz="2400" b="1" dirty="0">
                <a:latin typeface="宋体" panose="02010600030101010101" pitchFamily="2" charset="-122"/>
                <a:cs typeface="宋体" panose="02010600030101010101" pitchFamily="2" charset="-122"/>
              </a:rPr>
              <a:t>万元以下</a:t>
            </a:r>
            <a:r>
              <a:rPr lang="zh-CN" altLang="en-US" sz="2400" dirty="0">
                <a:latin typeface="宋体" panose="02010600030101010101" pitchFamily="2" charset="-122"/>
                <a:cs typeface="宋体" panose="02010600030101010101" pitchFamily="2" charset="-122"/>
              </a:rPr>
              <a:t>项目由采购人自行采购</a:t>
            </a:r>
            <a:endParaRPr lang="en-US" altLang="zh-CN" sz="2400" dirty="0">
              <a:latin typeface="宋体" panose="02010600030101010101" pitchFamily="2" charset="-122"/>
              <a:cs typeface="宋体" panose="02010600030101010101" pitchFamily="2" charset="-122"/>
            </a:endParaRPr>
          </a:p>
          <a:p>
            <a:pPr>
              <a:buNone/>
            </a:pPr>
            <a:r>
              <a:rPr lang="en-US" altLang="zh-CN" sz="2400" b="1" dirty="0">
                <a:latin typeface="宋体" panose="02010600030101010101" pitchFamily="2" charset="-122"/>
                <a:cs typeface="宋体" panose="02010600030101010101" pitchFamily="2" charset="-122"/>
              </a:rPr>
              <a:t>10</a:t>
            </a:r>
            <a:r>
              <a:rPr lang="zh-CN" altLang="en-US" sz="2400" b="1" dirty="0">
                <a:latin typeface="宋体" panose="02010600030101010101" pitchFamily="2" charset="-122"/>
                <a:cs typeface="宋体" panose="02010600030101010101" pitchFamily="2" charset="-122"/>
              </a:rPr>
              <a:t>万元（含）</a:t>
            </a:r>
            <a:r>
              <a:rPr lang="en-US" altLang="zh-CN" sz="2400" b="1" dirty="0">
                <a:latin typeface="宋体" panose="02010600030101010101" pitchFamily="2" charset="-122"/>
                <a:cs typeface="宋体" panose="02010600030101010101" pitchFamily="2" charset="-122"/>
              </a:rPr>
              <a:t>-30</a:t>
            </a:r>
            <a:r>
              <a:rPr lang="zh-CN" altLang="en-US" sz="2400" b="1" dirty="0">
                <a:latin typeface="宋体" panose="02010600030101010101" pitchFamily="2" charset="-122"/>
                <a:cs typeface="宋体" panose="02010600030101010101" pitchFamily="2" charset="-122"/>
              </a:rPr>
              <a:t>万元</a:t>
            </a:r>
            <a:r>
              <a:rPr lang="zh-CN" altLang="en-US" sz="2400" dirty="0">
                <a:latin typeface="宋体" panose="02010600030101010101" pitchFamily="2" charset="-122"/>
                <a:cs typeface="宋体" panose="02010600030101010101" pitchFamily="2" charset="-122"/>
              </a:rPr>
              <a:t>项目</a:t>
            </a:r>
            <a:endParaRPr lang="en-US" altLang="zh-CN" sz="2400" dirty="0">
              <a:latin typeface="宋体" panose="02010600030101010101" pitchFamily="2" charset="-122"/>
              <a:cs typeface="宋体" panose="02010600030101010101" pitchFamily="2" charset="-122"/>
            </a:endParaRPr>
          </a:p>
          <a:p>
            <a:pPr>
              <a:buFont typeface="Wingdings" panose="05000000000000000000" pitchFamily="2" charset="2"/>
              <a:buChar char="Ø"/>
            </a:pPr>
            <a:r>
              <a:rPr lang="zh-CN" altLang="en-US" sz="2400" dirty="0">
                <a:latin typeface="宋体" panose="02010600030101010101" pitchFamily="2" charset="-122"/>
                <a:cs typeface="宋体" panose="02010600030101010101" pitchFamily="2" charset="-122"/>
              </a:rPr>
              <a:t> 采购人通过三方询价方式组织采购也可参照政府          采购程序组织采购；</a:t>
            </a:r>
            <a:endParaRPr lang="en-US" altLang="zh-CN" sz="2400" dirty="0">
              <a:latin typeface="宋体" panose="02010600030101010101" pitchFamily="2" charset="-122"/>
              <a:cs typeface="宋体" panose="02010600030101010101" pitchFamily="2" charset="-122"/>
            </a:endParaRPr>
          </a:p>
          <a:p>
            <a:pPr>
              <a:buNone/>
            </a:pPr>
            <a:r>
              <a:rPr lang="en-US" altLang="zh-CN" sz="2400" b="1" dirty="0">
                <a:latin typeface="宋体" panose="02010600030101010101" pitchFamily="2" charset="-122"/>
                <a:cs typeface="宋体" panose="02010600030101010101" pitchFamily="2" charset="-122"/>
              </a:rPr>
              <a:t>30</a:t>
            </a:r>
            <a:r>
              <a:rPr lang="zh-CN" altLang="en-US" sz="2400" b="1" dirty="0">
                <a:latin typeface="宋体" panose="02010600030101010101" pitchFamily="2" charset="-122"/>
                <a:cs typeface="宋体" panose="02010600030101010101" pitchFamily="2" charset="-122"/>
              </a:rPr>
              <a:t>万元（含）</a:t>
            </a:r>
            <a:r>
              <a:rPr lang="en-US" altLang="zh-CN" sz="2400" b="1" dirty="0">
                <a:latin typeface="宋体" panose="02010600030101010101" pitchFamily="2" charset="-122"/>
                <a:cs typeface="宋体" panose="02010600030101010101" pitchFamily="2" charset="-122"/>
              </a:rPr>
              <a:t>-</a:t>
            </a:r>
            <a:r>
              <a:rPr lang="zh-CN" altLang="en-US" sz="2400" b="1" dirty="0">
                <a:latin typeface="宋体" panose="02010600030101010101" pitchFamily="2" charset="-122"/>
                <a:cs typeface="宋体" panose="02010600030101010101" pitchFamily="2" charset="-122"/>
              </a:rPr>
              <a:t>限额以下（货物、服务</a:t>
            </a:r>
            <a:r>
              <a:rPr lang="en-US" altLang="zh-CN" sz="2400" b="1" dirty="0">
                <a:latin typeface="宋体" panose="02010600030101010101" pitchFamily="2" charset="-122"/>
                <a:cs typeface="宋体" panose="02010600030101010101" pitchFamily="2" charset="-122"/>
              </a:rPr>
              <a:t>50</a:t>
            </a:r>
            <a:r>
              <a:rPr lang="zh-CN" altLang="en-US" sz="2400" b="1" dirty="0">
                <a:latin typeface="宋体" panose="02010600030101010101" pitchFamily="2" charset="-122"/>
                <a:cs typeface="宋体" panose="02010600030101010101" pitchFamily="2" charset="-122"/>
              </a:rPr>
              <a:t>万元，工程</a:t>
            </a:r>
            <a:r>
              <a:rPr lang="en-US" altLang="zh-CN" sz="2400" b="1" dirty="0">
                <a:latin typeface="宋体" panose="02010600030101010101" pitchFamily="2" charset="-122"/>
                <a:cs typeface="宋体" panose="02010600030101010101" pitchFamily="2" charset="-122"/>
              </a:rPr>
              <a:t>60</a:t>
            </a:r>
            <a:r>
              <a:rPr lang="zh-CN" altLang="en-US" sz="2400" b="1" dirty="0">
                <a:latin typeface="宋体" panose="02010600030101010101" pitchFamily="2" charset="-122"/>
                <a:cs typeface="宋体" panose="02010600030101010101" pitchFamily="2" charset="-122"/>
              </a:rPr>
              <a:t>万元）</a:t>
            </a:r>
            <a:r>
              <a:rPr lang="zh-CN" altLang="en-US" sz="2400" dirty="0">
                <a:latin typeface="宋体" panose="02010600030101010101" pitchFamily="2" charset="-122"/>
                <a:cs typeface="宋体" panose="02010600030101010101" pitchFamily="2" charset="-122"/>
              </a:rPr>
              <a:t>项目</a:t>
            </a:r>
            <a:endParaRPr lang="en-US" altLang="zh-CN" sz="2400" dirty="0">
              <a:latin typeface="宋体" panose="02010600030101010101" pitchFamily="2" charset="-122"/>
              <a:cs typeface="宋体" panose="02010600030101010101" pitchFamily="2" charset="-122"/>
            </a:endParaRPr>
          </a:p>
          <a:p>
            <a:pPr>
              <a:buFont typeface="Wingdings" panose="05000000000000000000" pitchFamily="2" charset="2"/>
              <a:buChar char="Ø"/>
            </a:pPr>
            <a:r>
              <a:rPr lang="zh-CN" altLang="en-US" sz="2400" dirty="0">
                <a:latin typeface="宋体" panose="02010600030101010101" pitchFamily="2" charset="-122"/>
                <a:cs typeface="宋体" panose="02010600030101010101" pitchFamily="2" charset="-122"/>
              </a:rPr>
              <a:t>采购人委托招标代理机构参照政府采购程序组织采购； </a:t>
            </a:r>
            <a:endParaRPr lang="en-US" altLang="zh-CN" sz="2400" dirty="0">
              <a:latin typeface="宋体" panose="02010600030101010101" pitchFamily="2" charset="-122"/>
              <a:cs typeface="宋体" panose="02010600030101010101" pitchFamily="2" charset="-122"/>
            </a:endParaRPr>
          </a:p>
          <a:p>
            <a:pPr>
              <a:buNone/>
            </a:pPr>
            <a:r>
              <a:rPr lang="zh-CN" altLang="en-US" sz="2400" dirty="0">
                <a:latin typeface="宋体" panose="02010600030101010101" pitchFamily="2" charset="-122"/>
                <a:cs typeface="宋体" panose="02010600030101010101" pitchFamily="2" charset="-122"/>
              </a:rPr>
              <a:t>限额（</a:t>
            </a:r>
            <a:r>
              <a:rPr lang="zh-CN" altLang="en-US" sz="2400" dirty="0">
                <a:latin typeface="宋体" panose="02010600030101010101" pitchFamily="2" charset="-122"/>
                <a:cs typeface="宋体" panose="02010600030101010101" pitchFamily="2" charset="-122"/>
                <a:sym typeface="+mn-ea"/>
              </a:rPr>
              <a:t>货物、服务</a:t>
            </a:r>
            <a:r>
              <a:rPr lang="en-US" altLang="zh-CN" sz="2400" dirty="0">
                <a:latin typeface="宋体" panose="02010600030101010101" pitchFamily="2" charset="-122"/>
                <a:cs typeface="宋体" panose="02010600030101010101" pitchFamily="2" charset="-122"/>
                <a:sym typeface="+mn-ea"/>
              </a:rPr>
              <a:t>50</a:t>
            </a:r>
            <a:r>
              <a:rPr lang="zh-CN" altLang="en-US" sz="2400" dirty="0">
                <a:latin typeface="宋体" panose="02010600030101010101" pitchFamily="2" charset="-122"/>
                <a:cs typeface="宋体" panose="02010600030101010101" pitchFamily="2" charset="-122"/>
                <a:sym typeface="+mn-ea"/>
              </a:rPr>
              <a:t>万元，工程</a:t>
            </a:r>
            <a:r>
              <a:rPr lang="en-US" altLang="zh-CN" sz="2400" dirty="0">
                <a:latin typeface="宋体" panose="02010600030101010101" pitchFamily="2" charset="-122"/>
                <a:cs typeface="宋体" panose="02010600030101010101" pitchFamily="2" charset="-122"/>
                <a:sym typeface="+mn-ea"/>
              </a:rPr>
              <a:t>60</a:t>
            </a:r>
            <a:r>
              <a:rPr lang="zh-CN" altLang="en-US" sz="2400" dirty="0">
                <a:latin typeface="宋体" panose="02010600030101010101" pitchFamily="2" charset="-122"/>
                <a:cs typeface="宋体" panose="02010600030101010101" pitchFamily="2" charset="-122"/>
                <a:sym typeface="+mn-ea"/>
              </a:rPr>
              <a:t>万元</a:t>
            </a:r>
            <a:r>
              <a:rPr lang="zh-CN" altLang="en-US" sz="2400" dirty="0">
                <a:latin typeface="宋体" panose="02010600030101010101" pitchFamily="2" charset="-122"/>
                <a:cs typeface="宋体" panose="02010600030101010101" pitchFamily="2" charset="-122"/>
              </a:rPr>
              <a:t>）以上项目按照政府采购程序组织采购。 </a:t>
            </a:r>
            <a:endParaRPr lang="zh-CN" altLang="en-US" sz="2400" dirty="0">
              <a:latin typeface="宋体" panose="02010600030101010101" pitchFamily="2" charset="-122"/>
              <a:cs typeface="宋体" panose="02010600030101010101" pitchFamily="2" charset="-122"/>
            </a:endParaRPr>
          </a:p>
        </p:txBody>
      </p:sp>
    </p:spTree>
  </p:cSld>
  <p:clrMapOvr>
    <a:masterClrMapping/>
  </p:clrMapOvr>
  <p:transition spd="slow" advTm="0">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TextBox 3"/>
          <p:cNvSpPr txBox="1"/>
          <p:nvPr/>
        </p:nvSpPr>
        <p:spPr>
          <a:xfrm>
            <a:off x="381000" y="514350"/>
            <a:ext cx="3657600" cy="521970"/>
          </a:xfrm>
          <a:prstGeom prst="rect">
            <a:avLst/>
          </a:prstGeom>
          <a:noFill/>
          <a:ln w="9525">
            <a:noFill/>
          </a:ln>
        </p:spPr>
        <p:txBody>
          <a:bodyPr>
            <a:spAutoFit/>
          </a:bodyPr>
          <a:p>
            <a:r>
              <a:rPr lang="zh-CN" altLang="en-US" sz="2800" dirty="0">
                <a:latin typeface="Arial" panose="020B0604020202020204" pitchFamily="34" charset="0"/>
                <a:ea typeface="字体视界-一风尚黑体"/>
              </a:rPr>
              <a:t>学院采购程序：</a:t>
            </a:r>
            <a:endParaRPr lang="zh-CN" altLang="en-US" sz="2800" dirty="0">
              <a:latin typeface="Arial" panose="020B0604020202020204" pitchFamily="34" charset="0"/>
              <a:ea typeface="字体视界-一风尚黑体"/>
            </a:endParaRPr>
          </a:p>
        </p:txBody>
      </p:sp>
      <p:sp>
        <p:nvSpPr>
          <p:cNvPr id="23555" name="TextBox 4"/>
          <p:cNvSpPr txBox="1"/>
          <p:nvPr/>
        </p:nvSpPr>
        <p:spPr>
          <a:xfrm>
            <a:off x="1143000" y="1200150"/>
            <a:ext cx="7010400" cy="2306955"/>
          </a:xfrm>
          <a:prstGeom prst="rect">
            <a:avLst/>
          </a:prstGeom>
          <a:noFill/>
          <a:ln w="9525">
            <a:noFill/>
          </a:ln>
        </p:spPr>
        <p:txBody>
          <a:bodyPr>
            <a:spAutoFit/>
          </a:bodyPr>
          <a:p>
            <a:pPr>
              <a:buNone/>
            </a:pPr>
            <a:r>
              <a:rPr lang="en-US" altLang="zh-CN" sz="2400" dirty="0">
                <a:latin typeface="Arial" panose="020B0604020202020204" pitchFamily="34" charset="0"/>
              </a:rPr>
              <a:t>1</a:t>
            </a:r>
            <a:r>
              <a:rPr lang="zh-CN" altLang="en-US" sz="2400" dirty="0">
                <a:latin typeface="Arial" panose="020B0604020202020204" pitchFamily="34" charset="0"/>
              </a:rPr>
              <a:t>、填报河北体育学院采购计划申请（备案）表</a:t>
            </a:r>
            <a:endParaRPr lang="en-US" altLang="zh-CN" sz="2400" dirty="0">
              <a:latin typeface="Arial" panose="020B0604020202020204" pitchFamily="34" charset="0"/>
            </a:endParaRPr>
          </a:p>
          <a:p>
            <a:pPr>
              <a:buNone/>
            </a:pPr>
            <a:r>
              <a:rPr lang="en-US" altLang="zh-CN" sz="2400" dirty="0">
                <a:latin typeface="Arial" panose="020B0604020202020204" pitchFamily="34" charset="0"/>
              </a:rPr>
              <a:t>2</a:t>
            </a:r>
            <a:r>
              <a:rPr lang="zh-CN" altLang="en-US" sz="2400" dirty="0">
                <a:latin typeface="Arial" panose="020B0604020202020204" pitchFamily="34" charset="0"/>
              </a:rPr>
              <a:t>、在财务处抽取代理机构，组织采购</a:t>
            </a:r>
            <a:endParaRPr lang="en-US" altLang="zh-CN" sz="2400" dirty="0">
              <a:latin typeface="Arial" panose="020B0604020202020204" pitchFamily="34" charset="0"/>
            </a:endParaRPr>
          </a:p>
          <a:p>
            <a:pPr>
              <a:buNone/>
            </a:pPr>
            <a:r>
              <a:rPr lang="en-US" altLang="zh-CN" sz="2400" dirty="0">
                <a:latin typeface="Arial" panose="020B0604020202020204" pitchFamily="34" charset="0"/>
              </a:rPr>
              <a:t>3</a:t>
            </a:r>
            <a:r>
              <a:rPr lang="zh-CN" altLang="en-US" sz="2400" dirty="0">
                <a:latin typeface="Arial" panose="020B0604020202020204" pitchFamily="34" charset="0"/>
              </a:rPr>
              <a:t>、招标完成后及时把项目合同送到财务处备案</a:t>
            </a:r>
            <a:endParaRPr lang="en-US" altLang="zh-CN" sz="2400" dirty="0">
              <a:latin typeface="Arial" panose="020B0604020202020204" pitchFamily="34" charset="0"/>
            </a:endParaRPr>
          </a:p>
          <a:p>
            <a:pPr>
              <a:buNone/>
            </a:pPr>
            <a:r>
              <a:rPr lang="en-US" altLang="zh-CN" sz="2400" dirty="0">
                <a:latin typeface="Arial" panose="020B0604020202020204" pitchFamily="34" charset="0"/>
              </a:rPr>
              <a:t>4</a:t>
            </a:r>
            <a:r>
              <a:rPr lang="zh-CN" altLang="en-US" sz="2400" dirty="0">
                <a:latin typeface="Arial" panose="020B0604020202020204" pitchFamily="34" charset="0"/>
              </a:rPr>
              <a:t>、由项目采购单位组织验收</a:t>
            </a:r>
            <a:endParaRPr lang="en-US" altLang="zh-CN" sz="2400" dirty="0">
              <a:latin typeface="Arial" panose="020B0604020202020204" pitchFamily="34" charset="0"/>
            </a:endParaRPr>
          </a:p>
          <a:p>
            <a:pPr>
              <a:buNone/>
            </a:pPr>
            <a:r>
              <a:rPr lang="en-US" altLang="zh-CN" sz="2400" dirty="0">
                <a:latin typeface="Arial" panose="020B0604020202020204" pitchFamily="34" charset="0"/>
              </a:rPr>
              <a:t>5</a:t>
            </a:r>
            <a:r>
              <a:rPr lang="zh-CN" altLang="en-US" sz="2400" dirty="0">
                <a:latin typeface="Arial" panose="020B0604020202020204" pitchFamily="34" charset="0"/>
              </a:rPr>
              <a:t>、将符合登录固定资产条件的货物录入资产</a:t>
            </a:r>
            <a:endParaRPr lang="en-US" altLang="zh-CN" sz="2400" dirty="0">
              <a:latin typeface="Arial" panose="020B0604020202020204" pitchFamily="34" charset="0"/>
            </a:endParaRPr>
          </a:p>
          <a:p>
            <a:pPr>
              <a:buNone/>
            </a:pPr>
            <a:r>
              <a:rPr lang="en-US" altLang="zh-CN" sz="2400" dirty="0">
                <a:latin typeface="Arial" panose="020B0604020202020204" pitchFamily="34" charset="0"/>
              </a:rPr>
              <a:t>6</a:t>
            </a:r>
            <a:r>
              <a:rPr lang="zh-CN" altLang="en-US" sz="2400" dirty="0">
                <a:latin typeface="Arial" panose="020B0604020202020204" pitchFamily="34" charset="0"/>
              </a:rPr>
              <a:t>、凭以上采购资料完成支付</a:t>
            </a:r>
            <a:endParaRPr lang="zh-CN" altLang="en-US" sz="2400" dirty="0">
              <a:latin typeface="Arial" panose="020B0604020202020204" pitchFamily="34" charset="0"/>
            </a:endParaRPr>
          </a:p>
        </p:txBody>
      </p:sp>
    </p:spTree>
  </p:cSld>
  <p:clrMapOvr>
    <a:masterClrMapping/>
  </p:clrMapOvr>
  <p:transition spd="slow" advTm="0">
    <p:random/>
  </p:transition>
</p:sld>
</file>

<file path=ppt/tags/tag1.xml><?xml version="1.0" encoding="utf-8"?>
<p:tagLst xmlns:p="http://schemas.openxmlformats.org/presentationml/2006/main">
  <p:tag name="ISPRING_ULTRA_SCORM_COURSE_ID" val="82ADB108-2F67-4B4E-A97E-19ABB6FAC58E"/>
  <p:tag name="ISPRING_SCORM_RATE_SLIDES" val="1"/>
  <p:tag name="ISPRINGONLINEFOLDERID" val="0"/>
  <p:tag name="ISPRINGONLINEFOLDERPATH" val="Content List"/>
  <p:tag name="ISPRINGCLOUDFOLDERID" val="0"/>
  <p:tag name="ISPRINGCLOUDFOLDERPATH" val="Repository"/>
  <p:tag name="ISPRING_PLAYERS_CUSTOMIZATION" val="UEsDBBQAAgAIAJCuo0gOaiROYgQAAAURAAAdAAAAdW5pdmVyc2FsL2NvbW1vbl9tZXNzYWdlcy5sbmetWG1v2zYQ/l6g/4EQUGADtrQd0KIYEge0xNhEZMmV6DjZMAiMxNhEKDHVi9vs037Nfth+yY6UncR9gaQkgG2YlO+54909d0cfHn/JFdqIspK6OHLeHrxxkChSnclideQs2MmvHxxU1bzIuNKFOHIK7aDj0csXh4oXq4avBHx/+QKhw1xUFSyrkVndr5HMjpz5OHHD2RwHF4kfTsJkTCfOyNX5DS9uka9X+qff3n/48vbd+58PX2/l+sDEM+z7+0DIIr170wMoYFHoJ4BG/CQg58wZmc9hcuGC+TQgzmj7ZZj0PCJnzsh8dsotoogELIl96pGExkkQMusLnzDiOaML3aA13whUa7SR4jOq1wLiWMtSoErJzD5INWwUjehS5oUzTIMkIjGLqMtoGDijWJfl7S8Wljf1WpegrkKZrPilEpnVCRljn9+UogLVvIaMQvCq1xJ+qXMui4NO1RFe0mCSsDD044QE3m7HGZEiQ17JjZqBKBGOSQQAJa9E+QjZxGaZFUdYqWEIUzqZ+vBmxoSpXK0VvOuhdswJxGAuii4pyBESQXbF8TKMPOM0UIU4uuFV9VmX2V5+PAxUFzAN3BBS0GUPwJnB2AFDjCXUjbIUad0FNiNxjCckGYfnkMjAu3CIRHgKdDsdInFBYqAIibtkAnxGJ9gkvKHYLv93/Eq5SWd1i3iagpxx30bqpoId41JggWVadTBMTUw+LiBsFPs/oHGLCt61q5XcCLCjzETZqQgqi0s8k0UfF/SP5ARTn3gJpJUXLhNmS57RmPNbVOga8WzDi1SgS5HyBnL9Fp5lMrPPTJyt/k+N/BvxeltVXm0LUuCR81dD7dmrYd8xq6nAproW+U3dpdo4bGv+Y6wwOf1DE/oc/XH6Y5cEOKLh80Smknmj2qr75PjcWTY0Rp1GPNFT/aP13JbEbW0dUyhYY6n7SxDopqZ/QANU/aVocAKK5m2JhhpOi6sBOoNwCxBo9FiMM3DVngln4MIB8ksyjimD2WgpLitZd44dlo1tgL4f2hTmPCVqcU/GS3GlYcJRgm/a6QO6kI10Z0AfDDd7rYJR5oPJAQCu2uQBSCVzsD/rgbmYkZ0H2gK/d5KlblRmyavktS3y4NsmF9+OTVelzu2u4tUuedsmc/wUK9rDRa3S+YD2f8e/3vF5QL/HRykmOHKniYsDl5hB33BV9RQCChhX+CxOfDw24sCFnNfpGprplW6KrCdQO6t75AQD2PbMseBluv7vn397YnxlSbuLtru/DwIBYpsqSO7A/gx0Laq/ukAYHu/L2UUfqe3dZifX86rDKGThs9wheNtacp3D1kG3XkjybdAwY9idzoAHsU173ZQwug1BmOHoFGqZncKd0YyX11AImdZqEIp1tUnAepj2++tlUytZiCGyT2sl5sCMzhPsefauDeRTMr1ue2YGN4p0e+lWcOnuC+ZOcQB19is8kcl6IKBtTbsqBERv1/c033zbqe5Wlf3D4vD1g/8v/gdQSwMEFAACAAgAkK6jSAh+CyMpAwAAhgwAACcAAAB1bml2ZXJzYWwvZmxhc2hfcHVibGlzaGluZ19zZXR0aW5ncy54bWzVV91u2jAUvucpLE+9LGk7unYooaoKaNVaQIVt7VVlYkOsOnYW21B6tafZg+1JdhwDBbXr0h+kTQgRn5/v/J+Y8Og2FWjCcs2VjPBudQcjJmNFuRxH+MugvX2IkTZEUiKUZBGWCqOjRiXM7FBwnfSZMSCqEcBIXc9MhBNjsnoQTKfTKtdZ7rhKWAP4uhqrNMhyppk0LA8yQWbwY2YZ03iOUAIAvqmSc7VGpYJQ6JHOFbWCIU7Bc8ldUES0BdEJDrzYkMQ341xZSU+UUDnKx8MIvzs8dp+FjIdq8pRJlxPdAKIjmzqhlDsviOjzO4YSxscJuHtQw2jKqUkivFdzKCAdPEQpsH3oxKGcKMiBNHP4lBlCiSH+6O0Zdmv0guBJdCZJyuMBcJCLP8LNwfWnq17r4uy08/l60O2eDU573olCJ1jHCYN1QyE4pGwes6WdkBhD4gT8Bp0REZqFwSppITZScs05d0ZDJSD3hRa0UTpktENStlKN/g2XbZDcxWgEgYhZhI9zTgRG3BDB46WytkNtuCmq3l6VRIAF7cnQeR/fm/fZiROSa7bq1oKjXc7jxjdlBUUzZZHgNwwZhSB+m8JTwtBqcdAoV2lBhfYxSAsOFiecTRk9KnI6B/yToSswkVrQhF7NBDPewnfL79CQjVQOuIxMoLOBzrXHrz4LOCNa34OShY9b/bPTZuv6tNNsXW65AAmdEBk/ExwKztLMbASfzJBUZqEH6YiJ1awoCuW04JWJrfryMmieWuHL/NbFWIHeYEk2Y+U5hfmrB6XNJmRSDKIbrgIaRpBDSTwmMGJYF1xaVhYwJhIpKWaIxLDWtBvrCVdWA8UPsIfWL/fQ6yMui9MYVhtYzCnLS0Hu7O69r+1/ODj8WK8Gv3783H5Sab7we4I4c37jnzy58pdr/+E2DAO3pR9f2ia3/+bO7l20vpbJa6d1OShV0la/FFy3jFT3cxmpC/+S6a28YEq5AEtp7IcM1pLgKTeMvmWLvaBNXvVu9z22mTbZYMyvGY3/JmR/Wl4T1+6FYfDoxdVxUi55ColwK3F5223s13bgpvkoq1IBtPX/Do3Kb1BLAwQUAAIACACQrqNItfwJZLoCAABVCgAAIQAAAHVuaXZlcnNhbC9mbGFzaF9za2luX3NldHRpbmdzLnhtbJVWbW/iMAz+fr8Ccd/p7pWd1CExxkmTdrfpNu172po2Ik2qJGXHv784TdYEKPSwJhH7eWzHsc1StaV88WEySXPBhHwGrSkvFWq8bkKLm2nWai34LBdcA9czLmRN2HTx8af9pIlFXmKJHcixnA3JoQ8zt58xFBfj2xxliJCLuiF8/yBKMctIvi2laHlxMbVq34BklG8N8urHfLUeDMCo0vca6iin9TXKOEojQSnAlL6vUS6yGMmA+UhX9jOS04c6f/sD2o4qqi1t+QlliNaQEuIiXy9RhvHceI9fZY5ynqDhrzbQL59RBqGM7EHGzu++ogwyRNM2/9MjjRQlFjTmnH/Edw4TpDDjh1ldoVwk4IUw0MVXcOWxd70LQO5rOPcpjqsU7AnrerAQ8NEzBgstW0gTf+psqhJvj6028wGLDWHKAEJVD3oyST+RVnk3sa7H/YE3yovQl9P0kFfB2hpWXcKBu1jf41erW7srQqfvuiBDCTunDFLslT3yt6nrETJQ9shnRgt45Gx/nMGhqSP5R74l7jnP199YgRNzLJzVn7wVIz3g6KogVafwmFoUsFCYzgutAd8tTayuSyk5yinlZEdLoqngvxCX7e1lVJocGFyvne6sVFPN4FTD2RzNmg7LZc9xPzpr3JDdz0J/ue480WaL30yJ1iSvavOzpKYTxzNjYgozTU4zcE8aOMh7vhEBx8YeItVEbkG+CMHGhuFCgxrrXnTDNQRPk6AGaXK6yqlzcqr8vK0zkGvzahSUr3Ks7IAVLStm/vQrhTcoDhgD1o6qK+OPE/rel4HCNQEQmVe+a7tDZ6lbpimDHfjhDxT2ykN3S5Xp0qGGW+oH2Oiw5ZxmVE+6XdH3SrxDAv0J/KtJK3J8YBnR9ppkyt4smny/hvtcosXs1xk2X7jJ7Nn1UuTY2I8raJT47+Q/UEsDBBQAAgAIAJCuo0gqlg9n/gIAAJcLAAAmAAAAdW5pdmVyc2FsL2h0bWxfcHVibGlzaGluZ19zZXR0aW5ncy54bWzNlm9PGjEYwN/zKZouvpRT56YjdxgjGIlOiLBNX5lyLVxjr721PfB8tU+zD7ZPsqdXQIiOnUaWhRDo0z6/51/7tOHRfSrQhGnDlYzwbn0HIyZjRbkcR/jL4HT7ECNjiaREKMkiLBVGR81amOVDwU3SZ9bCUoMAI00jsxFOrM0aQTCdTuvcZNrNKpFb4Jt6rNIg08wwaZkOMkEK+LFFxgyeESoA4JsqOVNr1moIhZ70WdFcMMQpeC65C4qIM5sKHPhVQxLfjbXKJT1RQmmkx8MIvzs8dp/5Gk9q8ZRJlxLTBKET2wahlDsniOjzB4YSxscJeHuwj9GUU5tEeG/fUWB18JRSsn3kxFFOFKRA2hk+ZZZQYokfenuW3VszF3gRLSRJeTyAGeTCj3BrcHt202tfXXQuz28H3e7FoNPzTpQ6wSonDFYNheCQynXMFnZCYi2JE/AbdEZEGBYGy6L5spGSK865MRoqAakvtTAagaeiiPCx5kRgxC0RPF7MWqLHzJ5yATE43d36SFr8CPTxxgnRhi0bms8Yl8W4+U3lgqJC5UjwO4asQhBRnsK/hKHldKORVmkpFcRYZASnDE04mzJ6VGZpBvyToRswkeagCZsvE8x6C99z/oCGbKQ0cBmZwFYFOTeeX38ROCPGPELJ3Met/kWn1b7tXLba11suQEInRMYvhEMJWZrZjfBJgaSycz1IR0xyw8qiUE7LuSqx1V9fBsPTXPgyv3UxltAbLMlmrLykMH/1oLLZhEzKg+gOV4mGI8ihJJ4JEzEcdy5zVhUYE4mUFAUiMTQq4471hKvcgMQfYI82r/fQ6yMuy9EYbg6wqCnTlZA7u3vv9z98PDj81KgHv3783F6rNGvhPUGcOd/DT9Y28UUjf9oNw8D1zufbsNX5v+rCvav21yqZumxfDyoVqd2vhOtWWdU9r7Lqyl8bvaUro5IL0GbG/thAoxE85ZbRt9w0ryj8+vvXb4s3KvwGo1i7ff/fIPxo8dxaeV+FwbMPwBrIVx/TzdpvUEsDBBQAAgAIAJCuo0hocVKRmgEAAB8GAAAfAAAAdW5pdmVyc2FsL2h0bWxfc2tpbl9zZXR0aW5ncy5qc42UTW/CMAyG7/wKlF0nxD5hu6HBpEkcJo3btEMoplSkSZWkHR3iv68OX03qjsUX8vLkdewq3na61WIR6z53t+6327/7e6cBalbncO3rokVPUWdGJAuYJSmIRAILkOJ49CTvzgRlzKQznZcfaGtqfkzhP0suTB3PCAtNaIY6XBDgN6FtqMM/J7FTq2tfU63R89xaJXuRkhak7UmlU+4YdvXqVr3EAFYF6AvokkfgmQ7caiPPjg8DjDoXqTTjspyqWPXmPFrHWuVy0ZZ/VWagq0++3gP9p8HLxLMTibFvFtIw8WSI0U5mGoyBQ97HCQYJCz4HUfPtu/UH6hk3CwroIjGJPdKjG4w6nfEYGl0ajjB8TFZejW4OMJqchY3dE3e3GB4heAm6YTW+x/BAleXZPz5gplWMHWmgzZ6fUKH4IpHxIXUfg+Twsmjb1r1zoe76Y+Y9IRU8oRX1/NK22RGChgCtN5aOeU2Qd0rZCUqURA5FaNS0Kug5YsM5gvvPLuPW8miVVuOhGo5VG7heg54pJarbf126Z5irs/sFUEsDBBQAAgAIAJCuo0g9PC/RwQAAAOUBAAAaAAAAdW5pdmVyc2FsL2kxOG5fcHJlc2V0cy54bWydkbEKwjAQhvc+RbjdxG6lJHUT3Bx0lpqmGmkvJZdaH9+UinSRgEMg//F9PyQnd6++Y0/jyTpUkPMtMIPaNRZvCs6n/aYARqHGpu4cGgXogO2qTNq8wKM3ZAKxWIGk4B7CUAoxTRO3NPjYQK4bQywmrl0v4ukditkUw6LC4pb2L/szgyrLGJPX0XbhgFW8x7QgjLxWMDsXjdxi60D8AhqTAEyqwVACaH0CeAwJwI8rQIrvm+ekRwrxo2KQYrWeKnsDUEsDBBQAAgAIAJCuo0izv7NQbQAAAHIAAAAcAAAAdW5pdmVyc2FsL2xvY2FsX3NldHRpbmdzLnhtbA3MPQ6DMAxA4Z1TWJ7K0L+NgcDGWFUqPYAVLITk2CixqnJ7sr3h0+vHfxL4cS6bacDn7YHAGm3ZdA34nadrh1CcdCEx5YBqCOPQ9GKR5MPuFRbYhQ7OM6cazi9KVb4zF1Ynr2e4RNuPFu9DcwJQSwMEFAACAAgARJRXRyO0Tvv7AgAAsAgAABQAAAB1bml2ZXJzYWwvcGxheWVyLnhtbK1V30/bMBB+LtL+h8jv2C0dA6oExJDQHsaE1LHtrTKJm3hN4sx2COWv39nO76VsSHtolZzv++58993Fv3rOUu+JScVFHqAFniOP5aGIeB4H6OHr7fE5urp8d+QXKd0z6fEoQGXODYCmyIuYCiUvNIDvqU4C1DNgYEZeIbmQXO+B+xS420gnS/TuaAYuuQpQonWxIqSqKswVIPJYibQ0JAqHIiOFZIrlmkni0kBeg13pv6Phl4mc6H3BVA9Z6LcHrklajmfFByTVEgsZk5P5fEF+3H1ehwnL6DHPlaZ5yJAHlZzZUj7ScHcnojJlythmvktyzbQ2SVjbzNcrvjjPPSXDADmHTcaUojFTOM1jRByWTID9bUpVUvOoAa3hVTte81q/jXnfNG62c6RzLsrHlKsEjvqQzjoJ9Mkwqp/Z61oFPTQKujVMyJPsV8kli+zrt1aM8wVyAVvF2TyxqkI4gKdbGmoh9zcAAxXVHcRt07BrGraglgO30dcdBWpuu2VUl5I1pZr5Tzxi4guVkhpZXGpZMp+MjDWWDME+cVeum9Q1xE90lp7+Q2+M36g1P9VrnbGA/9GYT0DU1oTnEXu+5eCjWQY11QyKbWxYFyk2MbucVPmY9XQ9MLkc66bARTxNZcxgDCOqKens5BCUSarAJSzlCNs7OAhOeJyk8NOTDOPTgzQZlbtJht7BQXAqwt0EtDW3ZSTjOo7E1CrIJxPrxA9LpUXGX6w8B3tGr6wOXxu55ui64O3B2fyPURzEaAZziyZWl3nq7avm8N7MqVadz6ZwloFaYR6YLgvn1cxCWYx8IralZapv+jk1+7AHHeU8NR3TXN9B76Ja8xfmVTwyX7rF0tQkYUYzAfpwvuwxQD9huwzCW9OhiFuRN3XAmNg3928r2mz5unWu64c67EMNnzirHMbN1EdQRyxFmUejHuKi+4ioFHbatWTUS9kWbrQ4AZGKIkDv4aG+88XpRXfls8VFg7V53bvALpc3rPQ64U5BpNZ1exG/3g3w+BtQSwMEFAACAAgAkK6jSIyYS/o+CAAAjyAAACkAAAB1bml2ZXJzYWwvc2tpbl9jdXN0b21pemF0aW9uX3NldHRpbmdzLnhtbLVa627iShL+v0/RYnWks9IqXMwtK4aVL01iDTEc7CQzu1qhBneCFdvNsRtmOOLHPs0+2D7JVrftYBMgdmYWT6JxddVX1XXrCxnEL16ob2LOAu8Pwj0W2pRzL3yOh39CaLBkPoumEY0pj+sHyqMXuuybGT4xQQNqzEnoksjVxWg8bKCR/KB+T+0bfXhra+0W6rVxC/eRgTs6jF0rxrWiw5jRauqD+hFEghvRJQ35adRBvTD6VsAMYxpxM3Tp96FS5M4PFWdwExHXA7542G2LZ59p3Rtt8aB2s9Pr4H1LVRSli/SO0TQa+17vuqc2EW60Ow1lr/VbSktBzU6ned3dN3utjgJvo+suoLTxdRe1e+12y9i3cAukkapqRkvf95TrZlMFbbh/re9HI63XaKBms6m0jX2nq4y0BgJuBTBUpS8cqBiKpnT3qqY2+woa6SNt1N5jA3f1Duq3cLfR2Lc1TWk0Ds49zC7vrgO19HQyd74DeDIEJ0dFbtVPJNdguYkiYHZosPYJpygkAf1UkzkZcpmx6NclW+/+UksTVCZzxp7ZVaQmRCALsOEJrEFdjmRs0q58YeTpyHM/1RYbzll4tWQhB6irkEUB8WvDPye5k86sjCTb0qiK3BNZ0oO6nvyUFUt1QT7Dc0loyYI1CXdj9syuFmT58hyxTeiWMnO1W9PI98IX4G5c93R8UZHvxdzkNCjYh/viKS+2hnjGVJjXxeIpJemTBfUzjQ35qSB3UPm+R45Et17scSmqNsVzSXRNnmkxAH1VPJdlQtBSjFpPPO8LcfqdA7siyr91kd0nOxoVlSTt8qIUW2/WVfNpHbFn4eyi3PuBfpXzGXSf8FlY2BBPKSExQaGwVJRSt8n5G0eM6etxLxkEoAWCm28uKUlCTrW5PrmbqtbX+XhyM5lr5k1tqCdViURZ/trq9r83O13oXKlcSST7Th2Pi1hIgnUa5bAsZzYZzwEQj+cW/uLUhuJ3ZdHJvTM2LVwbpv+pDDCd4YfaUPwuI3o/m2HLmdtj08Bz055bE0f6ZYwdbNSGX9kGrciWIs7Q1qPfEF9RBO3ZiyiKfc+VA6Jle+GGltBnTO5U05rPsO3MTN0xJ1ZtaLMo2v1VIpMNX0HyrEiMXC8mC5+6Ui2kiBxf51co+MdXHnCygHjhVRntM/XRtG7mzmQytufYMjJKbYhDFxkREZqqA81UG88AIyKwjn9MfC6zTyIg1fcrg9yaN7dj+HGEIbfe88qHH/4Ba6YYQjKlYQlBSBw8g6yz7cfJzBA+BIWIoDWJ428scgtJkw9dCWzT0ieQmrqTw3cETIYNgffCJaQOXfISeHfYttUbPNcmXyDHoTYnFYUmn6EkP1cU+optqCFslxCz1AfzRhUVIcowK5CsBpdE5Lu/Q2S5BDnhza3HNjFQhIehTGQ1xleVNdn4t3sIpKmOz1R7AgzOlm/P3paCKZELy1wJXdCGdGyI7Prt3vzHfKSaY2zMId2MyePckV1SKA3IDoWMI+JuSbikaEGXZAOVsIMx13PlmIi8NOH3jfcHIjztP7+krcsy8JdfPmBSoeGdsAz2y6AMtilr/p524bZ0Bh80ROT6WSvKOODDJtg6ttSZOfk5IYq9YOMnXfpnBOrVuKrBeteOH/dX+bD9H4yxkxasmdDRNI9VEsKwEoslBxZPv5KgaY1AXXpYhIYvTqiVAKxJimEx9AMwD+C5giEP4NFqEI9Ys00HNluPdCFOHyWEZa0mUTsdb3FG9Ckc0F9LdUGfGOyXfEq2yUYG1i4Z/jJRzm2VCkuLYzpjMNwCzOckqQDV9wJxhioHe3+HM1ckq0FhPo9s47uyun3vRa4I4OdNQN/uw54iFkiqT+Isr5NF6e8/aEgyxVmid1ptA/FaoKVjlavPH4qYjdWZfjvXVUvH4kQh6tkvLwfVIXwyduz5WNUEApRJQPhyBavwkzjnlcdKTgQGHqmAl07epiRarv777/+UhzmyJ6GilPq3qjhQ/KJr4le8f1qM0/hfJXAcVSuKypeSgumBKhMtf75yTEjQn3JkIcmyFLBAXHGVUg0lkIZRdRxVv72DKrFlUbBNBHvBiiB36uwzND65168N70j0Ao3TYcyvCiQ9L3KTV7bhcMTdcN8LaUXxH16JxOQdczpXDUOe/aFGfW/5kiy/Lhxg0ms+5LPnKnj6rWpBdz6CpK7Hq2PKxS3rWtASkvdDQ9ieXOteCYcLFZ9AD+eF+5mQR8yfiputt1e5wCAu4iCNhzwSR/rsLc8Rr9i3NHbDJ+LHwJYnHbNOwYap2CymkEXaMfdM1I6bx00px4wPzId1QU+mk4Mu0o+ldF2TN795Ba+0N5bDMSsdypl+IB7zW/Q7f8OfIx7z22JNmcC57q1Nx0N50ew6TiNRnl4mdsBDQ9mlUp7srcgjLBiLa9k4N5GUUOQMmEuHcm10vICm5SxoeYPrZywehK/blzshs9jJacfia4fCwCF965fzd8A97tPzyS3nASWYd7V8P1UBKc+pEki+Pjh2RkJFfLemn2pwECHLlej0cQ2lGJ9qwp3JNzTn5NZZPxPtLCcprbksGsh+Ltt5JZWh6OLVVLGk2C8LDepv/DSoX4rQIIU9H8BwEyxohCEHPOhyaYSKxDz7KrsKe5A70iO5M6N5AL4C7BDOSFkl5AiFxJLbqqxakpf8OOwtuefTLc1aVY6Qc87l+Q9iqI7Lya3yMX3i+fROKZWrIO11h1ws9sAc/ayUPJHllRyNVCw6ThaxnP2JbpUtPgcbTyxHWZsW6Z7v0IwfRb1+QhXwnvP+oJ5fZqFHvfmW9ZgGooB39m8O/gdQSwMEFAACAAgAkK6jSCqKN+aHEQAA8GEAABcAAAB1bml2ZXJzYWwvdW5pdmVyc2FsLnBuZ+3d+VeS2f8AcEszJ2eizcwsbZq0xQXUGjMXWmzSkXKd1FLR1GwzNTMUWVKnsUUldcpdmlzaJW3S3MAlJdSgCZXSlAqFEJUQkR0+9J2az4x+5g/4nvNwDni49znPva/73NUf3lzyOrDvm0WrF2lpaX3j7ubqo6WlA9PS0o7T09WkqHZb7tP8mRfvs2+3VhV1DVfzRSdq1/5dWlrVOH1F2ALN969i3QLjtbQWt396zyPH3I7Q0gq74O66yy8xZGIIfuVBpJIsUOajtJzPH9AGteV+tHya9SNk04+uznrL59ssmXgGKf/ouv5F2jL9+Xt0Lnl5KrRTkJWBFJlobZNiSH7uQT2fdujRUcI2JuOX/fUcWml9FaOnNIlP6yE+LlBIpume9vxm8TC7BDFcL5Gyi2Jk3K9XhZ6fp/v3j7c/rF6lLDvkti2bizvMgrpI3qYZS7uuuNw01P4a0qL194/7Nl7REYoneuamWEV1wM2Vtv/MhrTsTNbucxsjP6BB1U3KsPt3YCb7MiNmlXcjPeWEWd0Y72xQIk4fQZss+Gf2+ZRI7b4fTyuVfKwhDFY1p7rnU8Df+FnUV1ha5ZlFjWTMzv8QuRPivcTAVXd2Rr7REliTd2LZnPvNay1n/PwsogdtN0tz1fghxHvpT3Nv9RBCuZezjNMzt+yWNte9fkuNZpfR0lbuv9R355D97Batn6e/3MB7b8ScOunnNm3ZHEfNmG0P0bWE+bkaZM++XpOMNLBZ0AsgAASAABAAAkAACAABIAAEgAAQAAJAAAgAASAABIAAEAACQAAIAAEgAASAABAAAkAACAABIAAEgAAQAAJAAAgAASAABIAAEAACQAAIAAEgAASAABAAAkAACAABIAAEgAAQAAJAAAgAASAABIAAEAACQAAIAAEgAASAABAA4v8RIkXaNvKI5jIo+R/RAs+nqO1ju8MS0+bG0dM9bb8uP+BVwCqb2WEBW3rOh77PbDNeMCeioJ750YNHD85OhcT+e/v+W/I12ObIOXV9dh5MmWc+v2zn3RezylirKTr1Umib1uwq+QucYS7SkdznHuDm35OmKBvtcU5Tz9gpC0221+NFZ/q6/cFRzU1rx/IY3qP/LNDaHqJEzayA5gXLbfs4jSJhHUkZPe0Q06wSbWVxGSrMLUkiWVUMDclHSd6lF5mqJeSNhm7WjU3IJN7oTFa7qck/YynCtflE+SRFVaH+dtdNF84DRjTlnDO1Hu1CYgedgFSzRfAdeGk7K3TqTTyt5CdLo/TDYARy+0kT9QXDkFe9tG04ebupKlZIdeSjJuLgaFHfczBGcOUKnuYiH7/LecwWC7d3Y5c0CTqN4SVKPlYtH6RikGBRYiP10eSpN0yoWkobNAE3M4J/qHovDkAGmqCn/3geSeD8VlqFLDi6t3Zc/sJROE3N//L0c1JkHtO+ykWXtnmHcuNKk9gFHTQzXtz1Ulq9S9PkzN30ZXEQB8bqn8Din0jVjI3ViKEERsfG7pOl4mbxsPwx+d4rH1IIvphBi8EIiwzVjWxpUnG7WuveI4KXT5SqmY/mv1cz6g9KViG8QY3yyUZEZxWyAVmMHEA2xYFHb65/qgcWqfMmTxVlC2rWTiUHzdT08g4R9gS6XG8OB9PvP1uMPRxQw333V4Wpr3cqR4dYOCgmPLz14hoPxNkqm4iJ7mAE6hoz57vF5ifhL3xRTWZOlHbe8h7ZyBMVYj/kTiSl1jP/pDdEuSHhvlZOXgdrUpzO0PuWpTgR7J1drkrW+UXw8HJ4gr+IaVDfWZL51taE4JTR4b3gIvf9iDFT0tn/wbb0XF42GotDru28ya3JqwjhvJMGtI7suH6cfCg7ST7An+iud7D/3K+2m2mLmq08BfG99zAF16mKu1iSLwqTwPDgPJx5l0opZX6VhOK2DbR442NppJHwQbPA/CCmqSWrO6hS7BX2myrZpGbLhgzRvguEpXu3pMLwmMTbXjbwKxlmf1TZU4N/mFE6j4ktbnmAuy9u8QAzBxBbBk34n2oSkL12akfyAC/58Ll+auGXDm7nxRx8vwJaDe3s/n26NjaDKewt5QzwOTVnD4piWyNoobaLEdGQO6RWPBZ7RbqgbyM3vOMhe8qJGoaFnGpsXApjC0JXw2oXXK9Pj8aRVmw4Z2QEphNJ5IG8SO6o49PBhOblziOR07+nNzs7QDnkz2Ph1rEbRCeWOZaZIyW/9kDEBpvmMbnMW8StUVzLfqcgSH1laM1Esm+G/t2rPiBDjyoxqMBX37wxQ8+cp349tY0/7UQVEUscYjjPP98Q8bJlv8r81uDNpy8DmdyrcSUkrJJO8eBUT8e2jqxOdUdvplbx432qy4mGXYUxeg1nC0xKlWF+8IN2mX50fpgPyUXJwFUy2yOQVJGZHx0rPYYC5coeC5RenSz4jDPM2u7MB371TGQ1hKJITI4P+WsaPG6cOPGYMYDanBUja1CCA+FYpSjtJmWtvnnRa9zx4w3jYekr7oQ37TksNHPIU8Y/EF1KWpArIIz0qk/Lb6XjBDUIbGkC1cCmU1xWgHH368hpyFt06LsTmedtlZUE+q07HLvM9QY7Kj3tQJvoQritbduBqWQYicsrzBvtTaWYqj6mP8C29MnTg/kLG4pmZPiZhdGTZOXnKRetm6UkbDWZSuLa4M9RXtlg+b6o4XTVycJUSop+ruznxAbXV7pnGXmHMsAdd9I9sdbOpAr7+SC4OusJtYE4UoHJ2mlLJazvSAyw2tdJ8NQUe3EzS1CJsH//g/P93V2R6vnPX+ad6uu+rjJhFRH7u5vZkfWWA2tObEniBPJ7hzHyiSunGya4OrkiIqjZ3pN///NC9jbomzVTnnoM+JvnWNWYP0k2Fk6XPUmSfTSEo+KEvb6e0RiVEM+cEfBqOb6kGYWQBkddaJWohbgkXlJf+xg2F1fGi8ubtEBjRBKRZk7Yjh4Q2PbzvEkhBHoVo84khOMPwpeGK5HOTJlItiaUQecnr2SNOo/IC/TMF+rmml01mQQZ6bocVmYRhwUYGfcWPLOH3f1IFtP6dPDXus1/BdK11YxVi5mvtFnH2XABRJXsmibLT2Dg7Jko4T1mMoPVC1/cz9/mMlmivpLDJ6lVHblZq7KbrD1ijCnCQjx561u/p7dNWYxOeOLp5BKe1A9211S0A8eoe++uXMWpFnqpxeeDecLHBBqRSXOFLIWttBh5aVySLtc+SWmJ5D+zTiZvyn/4OKK73Sjs8/p3J6VuGMm7EWCrSj2NWgY9uITuOb4PUoBZBo9jaSY+otVZGP7oILkdq+TBwSbYhuHbHF/olsL7mfPo5MPI5FecpCwcgycy9iRZ5AfNKMj0Xl7wHxE6ZUmrVnMcm9PQIZNS+q+ZFcICaJCmPke2brbF8UHVe1IpAb/2qBGDwojMbX+F/a1LuSfxj6u9kFUtu43bVbcgVyaCqgS4ugfW1zXXB8NYbh25Mm/4+xrPDQFTJJqwWLWAc9FVrpMrayY7ZO3tqh19Vp3q/jpgh2mr67pL2eW3nTB8aHntECm07Wex/l9jLGHVq416Pfijlk5jy8Uyh91uVusrW8tduKZMRLhqe/idmuj9zpk64ddsiWqK3iIhmB4oR1qVCAY4dnAkg3cIfLikVaKyEDVYod2pKDPb9d7OE2erbZXKLAPYmPhT4Rv0zDUrN/R7kmIUDN4Jw/YT+tpfts9IVFc/nNgJCSPdQxPs5X9WJ4iQgk5tqQ2tsTqbEROww+U30+oyk7rdu9HqHG5eXgaccAyidAjGZbzwUTsS19wiRkQyGeGUQRcawjKykxdM4FRdoCgSHjBOypIPkFZEMfLe6JnDMazOzW1JrQOih2jrRKfny0oFHy9/e0GkkvOZTjOvwos2lia+r8WDoIqP7EamcrKDpbeRIV8cO7EW2URvMGwd+X2yfTBd/mWHVHTibfY+k9eO32fgAjn6uVLSQTt1TvFSEDsulOtxZkxchLHrFYxuF2LdzaVrErkhuZxtzril9p3iYCO4jx0839JZfdkqPNhWrbJiHccZwLo6X0oD8i0tYS6yD2XPxSS1cv/e7NQGHofuCUULtoueiLZyW5NRWLcE21g3SAGxzITeGUwj0AuQwc2gsC9bKeLpt9f8Q+pzQs+8tl8zpJlSO/Ne9qivFW9jPjnb4PdaFLnF49sjE26hE8LXM2YOopP0C89qwZT6cSmj5qhr+fFNher4HvIi88jv0EWC/fCoeRX9G0AukrcV1RGrvcfieMdfpoklqvO8iNAJR7Y3h9x2SpV1CCI4R+dOdPK6HP9cJeRGiZrdH+iyuUf31WD1j1TJqnP3rc9peoXTzYxId2cVqqJmhvWBt8hcJM/ALk48DCnAuh9QIhZky8YyZDUVAmevMWkGI1kFnr/2u/xfL6GHS3Vy3SFJrEx7a2Ivu0azkUgfiqc5F2meEaKIpJyIwZS+NlKw7Un1kpcWUAR+V3PaIKeke/p4DmJatPiMYnn4YGnVsM3h/HFxa/tv4g/cks8V/bo4LcVTs2U98lU26usd6DeyDeqaWG9TUwarR21WtEiLZdzaLxxcCeok7MeSLn/FYnDUT0/LdlgOecoUnTwbKE72snjpnrG4sXeNIcwdBNmVP5CSabxX1S1jWpQs0o2FAmXuYyVY6Uce4Z6qdQ6CFGiG5NEqkbMH27vcWuyJldE7aDK1MB06/WJPEV4xsvEIpaAjZ+mTpzmjob/THPPQaZR82UQheJG5i5djb9mtqIufu17M2wd1wwOO+ePLDQ6MHr9+Ct/VnVQCJvMIJKK/5Z1HTeGaXRHo2IQTV7MNbpREZVfuKl/0CuXgQ/oeXVwoRskHmSthOrnGjX6BSHLj9EceMhmOdHBSsLGxI1lDNp8b52ttcPO0T+OxmhF1g4s19BqTU88pHXS8rmf+iA8/w28WY6Kda3jdp9gWuTFo3mHNmWB9/riksoshWhzPBemBxPNWfNmSv+hu0Uyaw1sKLaXEKly35zvxHaxBFBPcYcQ5FmYr1fGEcKXOASh3KlfTS4j80DzV+Y8fQ0zX1ceIv2w9TDGSd7uYtAgmzoPfS7cqIPmCGSUSNBMtHkrrN1tp/oj0DfNTj9Y0rkWuVGwjMHPgrD2kk8tamLuHyO0fQFSJki2V8969czl25MtgkRnd5odVz4R3xWObzJgclewBWgpPnnhsIX3T0haxbP8YfuHwzH44HCMdJdx0V6qjmdOPVUlhmi6d9Mvy1hFJaznxXOyEYx3alP+C4Bkka+9ol6NjR6lDDn/W2Z7ckoByauCTq/2lZz2OEqbEO/o4Cdfwhk81z0dVKVm1kMSOwasVHCgcBbo8jTdQURHER1IRAWuVX/xODJF2w1Vnwkn8Zz9duGGqeLtwIeN1uOe3vIlGDK4Cuk7zvFAvWNZDZp9buVx3zEI7S1DPvuNEk5Wu9YjywcVvAfNtQrIaWBV2biYmC3PjreJPWtBxmOmy5+0gaNOOwl5WP31D+mRcczxfs1f85eMqrFufsOkywXM8cWNIFP/KlyUoNyVcbTZsM3/nlBMDRU2uwtMIDunhCrMTa2DUpYFnYj8Fy68k5lE+9WmPMsp/p6yS4T8Sg5WtXX8/KHKO3VDdnAginXhfc+zhTPxwvAKFibZ06ITf7GwtH96UJbLvOLl4PboYrZqpn++GhubKfH6WMaV5HxTjUdBGiW0WMj/gPehyvCKtrbvH6r/HPn9tzrR0vJCGpdOSGkmqS/LmVPcp42IhizjVZVG0zxR91lf95uN0lPKQ83gx3B7cCF03+8j/KnonpEBJb3uYmN4654Cr6eFHNrfPSbbTZNgvilkx5ywOAZmrZQzSmsv2X+vO/fEAj/8L1i9nqs+tG970b8H6RR2G8O1L/se9W1rydO9eezOg4Kdfu8RX8Rx32s25IsowsxwTpJlzBJo+ts/dZ/mcf3DceJBy4jsW2b+1HPNOs+Dw2UIaNCYZ8mNhYdfs3yeAavftvnsJhlWYFhB7mn9T60K1NC/3vQdcq3aHpv4HUEsDBBQAAgAIAJCuo0iV7pF+SwAAAGsAAAAbAAAAdW5pdmVyc2FsL3VuaXZlcnNhbC5wbmcueG1ss7GvyM1RKEstKs7Mz7NVMtQzULK34+WyKShKLctMLVeoAIoBBSFASaESyDVCcMszU0oygEIG5mYIwYzUzPSMElslCwNzuKA+0EwAUEsBAgAAFAACAAgAkK6jSA5qJE5iBAAABREAAB0AAAAAAAAAAQAAAAAAAAAAAHVuaXZlcnNhbC9jb21tb25fbWVzc2FnZXMubG5nUEsBAgAAFAACAAgAkK6jSAh+CyMpAwAAhgwAACcAAAAAAAAAAQAAAAAAnQQAAHVuaXZlcnNhbC9mbGFzaF9wdWJsaXNoaW5nX3NldHRpbmdzLnhtbFBLAQIAABQAAgAIAJCuo0i1/AlkugIAAFUKAAAhAAAAAAAAAAEAAAAAAAsIAAB1bml2ZXJzYWwvZmxhc2hfc2tpbl9zZXR0aW5ncy54bWxQSwECAAAUAAIACACQrqNIKpYPZ/4CAACXCwAAJgAAAAAAAAABAAAAAAAECwAAdW5pdmVyc2FsL2h0bWxfcHVibGlzaGluZ19zZXR0aW5ncy54bWxQSwECAAAUAAIACACQrqNIaHFSkZoBAAAfBgAAHwAAAAAAAAABAAAAAABGDgAAdW5pdmVyc2FsL2h0bWxfc2tpbl9zZXR0aW5ncy5qc1BLAQIAABQAAgAIAJCuo0g9PC/RwQAAAOUBAAAaAAAAAAAAAAEAAAAAAB0QAAB1bml2ZXJzYWwvaTE4bl9wcmVzZXRzLnhtbFBLAQIAABQAAgAIAJCuo0izv7NQbQAAAHIAAAAcAAAAAAAAAAEAAAAAABYRAAB1bml2ZXJzYWwvbG9jYWxfc2V0dGluZ3MueG1sUEsBAgAAFAACAAgARJRXRyO0Tvv7AgAAsAgAABQAAAAAAAAAAQAAAAAAvREAAHVuaXZlcnNhbC9wbGF5ZXIueG1sUEsBAgAAFAACAAgAkK6jSIyYS/o+CAAAjyAAACkAAAAAAAAAAQAAAAAA6hQAAHVuaXZlcnNhbC9za2luX2N1c3RvbWl6YXRpb25fc2V0dGluZ3MueG1sUEsBAgAAFAACAAgAkK6jSCqKN+aHEQAA8GEAABcAAAAAAAAAAAAAAAAAbx0AAHVuaXZlcnNhbC91bml2ZXJzYWwucG5nUEsBAgAAFAACAAgAkK6jSJXukX5LAAAAawAAABsAAAAAAAAAAQAAAAAAKy8AAHVuaXZlcnNhbC91bml2ZXJzYWwucG5nLnhtbFBLBQYAAAAACwALAEkDAACvLwAAAAA="/>
  <p:tag name="ISPRING_PRESENTATION_TITLE" val="1"/>
  <p:tag name="ISPRING_SCORM_RATE_QUIZZES" val="0"/>
  <p:tag name="ISPRING_SCORM_PASSING_SCORE" val="100.000000"/>
  <p:tag name="ISPRING_SCORM_ENDPOINT" val="&lt;endpoint&gt;&lt;enable&gt;0&lt;/enable&gt;&lt;lrs&gt;http://&lt;/lrs&gt;&lt;auth&gt;0&lt;/auth&gt;&lt;login&gt;&lt;/login&gt;&lt;password&gt;&lt;/password&gt;&lt;key&gt;&lt;/key&gt;&lt;name&gt;&lt;/name&gt;&lt;email&gt;&lt;/email&gt;&lt;/endpoint&gt;&#10;"/>
  <p:tag name="ISPRING_OUTPUT_FOLDER" val="F:\我图VIP设计PPT上传\10月份上传文件\345"/>
  <p:tag name="ISPRING_FIRST_PUBLISH" val="1"/>
</p:tagLst>
</file>

<file path=ppt/theme/theme1.xml><?xml version="1.0" encoding="utf-8"?>
<a:theme xmlns:a="http://schemas.openxmlformats.org/drawingml/2006/main" name="Office 主题">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jr0ddkl3">
      <a:majorFont>
        <a:latin typeface="Arial"/>
        <a:ea typeface="字体视界-一风尚黑体"/>
        <a:cs typeface=""/>
      </a:majorFont>
      <a:minorFont>
        <a:latin typeface="Arial"/>
        <a:ea typeface="字体视界-一风尚黑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jr0ddkl3">
      <a:majorFont>
        <a:latin typeface="Arial"/>
        <a:ea typeface="字体视界-一风尚黑体"/>
        <a:cs typeface=""/>
      </a:majorFont>
      <a:minorFont>
        <a:latin typeface="Arial"/>
        <a:ea typeface="字体视界-一风尚黑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主题">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jr0ddkl3">
      <a:majorFont>
        <a:latin typeface="Arial"/>
        <a:ea typeface="字体视界-一风尚黑体"/>
        <a:cs typeface=""/>
      </a:majorFont>
      <a:minorFont>
        <a:latin typeface="Arial"/>
        <a:ea typeface="字体视界-一风尚黑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2414</Words>
  <Application>WPS 演示</Application>
  <PresentationFormat>全屏显示(16:9)</PresentationFormat>
  <Paragraphs>138</Paragraphs>
  <Slides>19</Slides>
  <Notes>0</Notes>
  <HiddenSlides>0</HiddenSlides>
  <MMClips>0</MMClips>
  <ScaleCrop>false</ScaleCrop>
  <HeadingPairs>
    <vt:vector size="6" baseType="variant">
      <vt:variant>
        <vt:lpstr>已用的字体</vt:lpstr>
      </vt:variant>
      <vt:variant>
        <vt:i4>12</vt:i4>
      </vt:variant>
      <vt:variant>
        <vt:lpstr>主题</vt:lpstr>
      </vt:variant>
      <vt:variant>
        <vt:i4>3</vt:i4>
      </vt:variant>
      <vt:variant>
        <vt:lpstr>幻灯片标题</vt:lpstr>
      </vt:variant>
      <vt:variant>
        <vt:i4>19</vt:i4>
      </vt:variant>
    </vt:vector>
  </HeadingPairs>
  <TitlesOfParts>
    <vt:vector size="34" baseType="lpstr">
      <vt:lpstr>Arial</vt:lpstr>
      <vt:lpstr>宋体</vt:lpstr>
      <vt:lpstr>Wingdings</vt:lpstr>
      <vt:lpstr>字体视界-一风尚黑体</vt:lpstr>
      <vt:lpstr>黑体</vt:lpstr>
      <vt:lpstr>Calibri</vt:lpstr>
      <vt:lpstr>+mn-ea</vt:lpstr>
      <vt:lpstr>Segoe Print</vt:lpstr>
      <vt:lpstr>微软雅黑</vt:lpstr>
      <vt:lpstr>Arial Unicode MS</vt:lpstr>
      <vt:lpstr>字体视界-一风尚黑体</vt:lpstr>
      <vt:lpstr>楷体</vt:lpstr>
      <vt:lpstr>Office 主题</vt:lpstr>
      <vt:lpstr>1_Office 主题</vt:lpstr>
      <vt:lpstr>2_Office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
  <cp:lastModifiedBy>Administrator</cp:lastModifiedBy>
  <cp:revision>13</cp:revision>
  <dcterms:created xsi:type="dcterms:W3CDTF">2019-05-08T01:29:00Z</dcterms:created>
  <dcterms:modified xsi:type="dcterms:W3CDTF">2021-04-20T07:12:41Z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2052-11.1.0.10356</vt:lpwstr>
  </property>
  <property fmtid="{D5CDD505-2E9C-101B-9397-08002B2CF9AE}" pid="3" name="ICV">
    <vt:lpwstr>A3718CA3E0664146978332E757170092</vt:lpwstr>
  </property>
</Properties>
</file>